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1" r:id="rId5"/>
    <p:sldId id="262" r:id="rId6"/>
    <p:sldId id="266" r:id="rId7"/>
    <p:sldId id="283" r:id="rId8"/>
    <p:sldId id="286" r:id="rId9"/>
    <p:sldId id="287" r:id="rId10"/>
    <p:sldId id="264" r:id="rId11"/>
    <p:sldId id="336" r:id="rId12"/>
  </p:sldIdLst>
  <p:sldSz cx="10693400" cy="7569200"/>
  <p:notesSz cx="10693400" cy="75692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CBF7C7-A72A-478E-AD2A-3EF4BE71ACC6}" v="4" dt="2026-07-07T18:42:17.92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602"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Little" userId="2ccddeaa-dc07-409d-81a6-53b9fbbceda8" providerId="ADAL" clId="{3F1EC831-3BA8-47C1-8E51-A813B7481E23}"/>
    <pc:docChg chg="modSld">
      <pc:chgData name="Amy Little" userId="2ccddeaa-dc07-409d-81a6-53b9fbbceda8" providerId="ADAL" clId="{3F1EC831-3BA8-47C1-8E51-A813B7481E23}" dt="2026-07-07T18:42:17.929" v="2"/>
      <pc:docMkLst>
        <pc:docMk/>
      </pc:docMkLst>
      <pc:sldChg chg="modSp">
        <pc:chgData name="Amy Little" userId="2ccddeaa-dc07-409d-81a6-53b9fbbceda8" providerId="ADAL" clId="{3F1EC831-3BA8-47C1-8E51-A813B7481E23}" dt="2026-07-07T18:40:31.728" v="0"/>
        <pc:sldMkLst>
          <pc:docMk/>
          <pc:sldMk cId="0" sldId="261"/>
        </pc:sldMkLst>
        <pc:spChg chg="mod">
          <ac:chgData name="Amy Little" userId="2ccddeaa-dc07-409d-81a6-53b9fbbceda8" providerId="ADAL" clId="{3F1EC831-3BA8-47C1-8E51-A813B7481E23}" dt="2026-07-07T18:40:31.728" v="0"/>
          <ac:spMkLst>
            <pc:docMk/>
            <pc:sldMk cId="0" sldId="261"/>
            <ac:spMk id="4" creationId="{00000000-0000-0000-0000-000000000000}"/>
          </ac:spMkLst>
        </pc:spChg>
      </pc:sldChg>
      <pc:sldChg chg="modSp">
        <pc:chgData name="Amy Little" userId="2ccddeaa-dc07-409d-81a6-53b9fbbceda8" providerId="ADAL" clId="{3F1EC831-3BA8-47C1-8E51-A813B7481E23}" dt="2026-07-07T18:41:15.286" v="1"/>
        <pc:sldMkLst>
          <pc:docMk/>
          <pc:sldMk cId="0" sldId="262"/>
        </pc:sldMkLst>
        <pc:spChg chg="mod">
          <ac:chgData name="Amy Little" userId="2ccddeaa-dc07-409d-81a6-53b9fbbceda8" providerId="ADAL" clId="{3F1EC831-3BA8-47C1-8E51-A813B7481E23}" dt="2026-07-07T18:41:15.286" v="1"/>
          <ac:spMkLst>
            <pc:docMk/>
            <pc:sldMk cId="0" sldId="262"/>
            <ac:spMk id="8" creationId="{00000000-0000-0000-0000-000000000000}"/>
          </ac:spMkLst>
        </pc:spChg>
      </pc:sldChg>
      <pc:sldChg chg="modSp">
        <pc:chgData name="Amy Little" userId="2ccddeaa-dc07-409d-81a6-53b9fbbceda8" providerId="ADAL" clId="{3F1EC831-3BA8-47C1-8E51-A813B7481E23}" dt="2026-07-07T18:42:17.929" v="2"/>
        <pc:sldMkLst>
          <pc:docMk/>
          <pc:sldMk cId="816333741" sldId="266"/>
        </pc:sldMkLst>
        <pc:spChg chg="mod">
          <ac:chgData name="Amy Little" userId="2ccddeaa-dc07-409d-81a6-53b9fbbceda8" providerId="ADAL" clId="{3F1EC831-3BA8-47C1-8E51-A813B7481E23}" dt="2026-07-07T18:42:17.929" v="2"/>
          <ac:spMkLst>
            <pc:docMk/>
            <pc:sldMk cId="816333741" sldId="266"/>
            <ac:spMk id="9" creationId="{151EC4A8-D09D-5B9F-B76A-7C930D13243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481" y="2346452"/>
            <a:ext cx="9094788" cy="1589532"/>
          </a:xfrm>
          <a:prstGeom prst="rect">
            <a:avLst/>
          </a:prstGeom>
        </p:spPr>
        <p:txBody>
          <a:bodyPr wrap="square" lIns="0" tIns="0" rIns="0" bIns="0">
            <a:spAutoFit/>
          </a:bodyPr>
          <a:lstStyle>
            <a:lvl1pPr>
              <a:defRPr sz="5950" b="1" i="0">
                <a:solidFill>
                  <a:schemeClr val="bg1"/>
                </a:solidFill>
                <a:latin typeface="BrownStd"/>
                <a:cs typeface="BrownStd"/>
              </a:defRPr>
            </a:lvl1pPr>
          </a:lstStyle>
          <a:p>
            <a:endParaRPr/>
          </a:p>
        </p:txBody>
      </p:sp>
      <p:sp>
        <p:nvSpPr>
          <p:cNvPr id="3" name="Holder 3"/>
          <p:cNvSpPr>
            <a:spLocks noGrp="1"/>
          </p:cNvSpPr>
          <p:nvPr>
            <p:ph type="subTitle" idx="4"/>
          </p:nvPr>
        </p:nvSpPr>
        <p:spPr>
          <a:xfrm>
            <a:off x="1604962" y="4238752"/>
            <a:ext cx="7489825" cy="18923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50" b="1" i="0">
                <a:solidFill>
                  <a:schemeClr val="bg1"/>
                </a:solidFill>
                <a:latin typeface="BrownStd"/>
                <a:cs typeface="BrownSt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50" b="1" i="0">
                <a:solidFill>
                  <a:schemeClr val="bg1"/>
                </a:solidFill>
                <a:latin typeface="BrownStd"/>
                <a:cs typeface="BrownStd"/>
              </a:defRPr>
            </a:lvl1pPr>
          </a:lstStyle>
          <a:p>
            <a:endParaRPr/>
          </a:p>
        </p:txBody>
      </p:sp>
      <p:sp>
        <p:nvSpPr>
          <p:cNvPr id="3" name="Holder 3"/>
          <p:cNvSpPr>
            <a:spLocks noGrp="1"/>
          </p:cNvSpPr>
          <p:nvPr>
            <p:ph sz="half" idx="2"/>
          </p:nvPr>
        </p:nvSpPr>
        <p:spPr>
          <a:xfrm>
            <a:off x="1678304" y="1549145"/>
            <a:ext cx="2412365" cy="4424045"/>
          </a:xfrm>
          <a:prstGeom prst="rect">
            <a:avLst/>
          </a:prstGeom>
        </p:spPr>
        <p:txBody>
          <a:bodyPr wrap="square" lIns="0" tIns="0" rIns="0" bIns="0">
            <a:spAutoFit/>
          </a:bodyPr>
          <a:lstStyle>
            <a:lvl1pPr>
              <a:defRPr sz="1100" b="0" i="1">
                <a:solidFill>
                  <a:schemeClr val="bg1"/>
                </a:solidFill>
                <a:latin typeface="BrownStd Light"/>
                <a:cs typeface="BrownStd Light"/>
              </a:defRPr>
            </a:lvl1pPr>
          </a:lstStyle>
          <a:p>
            <a:endParaRPr/>
          </a:p>
        </p:txBody>
      </p:sp>
      <p:sp>
        <p:nvSpPr>
          <p:cNvPr id="4" name="Holder 4"/>
          <p:cNvSpPr>
            <a:spLocks noGrp="1"/>
          </p:cNvSpPr>
          <p:nvPr>
            <p:ph sz="half" idx="3"/>
          </p:nvPr>
        </p:nvSpPr>
        <p:spPr>
          <a:xfrm>
            <a:off x="5510371" y="1740916"/>
            <a:ext cx="4654391" cy="499567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50" b="1" i="0">
                <a:solidFill>
                  <a:schemeClr val="bg1"/>
                </a:solidFill>
                <a:latin typeface="BrownStd"/>
                <a:cs typeface="BrownSt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26795" y="4286250"/>
            <a:ext cx="5685155" cy="1680845"/>
          </a:xfrm>
          <a:prstGeom prst="rect">
            <a:avLst/>
          </a:prstGeom>
        </p:spPr>
        <p:txBody>
          <a:bodyPr wrap="square" lIns="0" tIns="0" rIns="0" bIns="0">
            <a:spAutoFit/>
          </a:bodyPr>
          <a:lstStyle>
            <a:lvl1pPr>
              <a:defRPr sz="5950" b="1" i="0">
                <a:solidFill>
                  <a:schemeClr val="bg1"/>
                </a:solidFill>
                <a:latin typeface="BrownStd"/>
                <a:cs typeface="BrownStd"/>
              </a:defRPr>
            </a:lvl1pPr>
          </a:lstStyle>
          <a:p>
            <a:endParaRPr/>
          </a:p>
        </p:txBody>
      </p:sp>
      <p:sp>
        <p:nvSpPr>
          <p:cNvPr id="3" name="Holder 3"/>
          <p:cNvSpPr>
            <a:spLocks noGrp="1"/>
          </p:cNvSpPr>
          <p:nvPr>
            <p:ph type="body" idx="1"/>
          </p:nvPr>
        </p:nvSpPr>
        <p:spPr>
          <a:xfrm>
            <a:off x="534987" y="1740916"/>
            <a:ext cx="9629775" cy="499567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7915" y="7039356"/>
            <a:ext cx="3423920" cy="37846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987" y="7039356"/>
            <a:ext cx="2460942" cy="37846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6" name="Holder 6"/>
          <p:cNvSpPr>
            <a:spLocks noGrp="1"/>
          </p:cNvSpPr>
          <p:nvPr>
            <p:ph type="sldNum" sz="quarter" idx="7"/>
          </p:nvPr>
        </p:nvSpPr>
        <p:spPr>
          <a:xfrm>
            <a:off x="7703820" y="7039356"/>
            <a:ext cx="2460942" cy="37846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mailto:workwithus@eno.org"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and person dancing at sunset&#10;&#10;Description automatically generated">
            <a:extLst>
              <a:ext uri="{FF2B5EF4-FFF2-40B4-BE49-F238E27FC236}">
                <a16:creationId xmlns:a16="http://schemas.microsoft.com/office/drawing/2014/main" id="{FFEA9B0A-8901-EE50-F499-B065DC75299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655" r="2083"/>
          <a:stretch/>
        </p:blipFill>
        <p:spPr>
          <a:xfrm>
            <a:off x="0" y="3175"/>
            <a:ext cx="10693400" cy="7562850"/>
          </a:xfrm>
          <a:prstGeom prst="rect">
            <a:avLst/>
          </a:prstGeom>
        </p:spPr>
      </p:pic>
      <p:sp>
        <p:nvSpPr>
          <p:cNvPr id="3" name="object 3"/>
          <p:cNvSpPr txBox="1">
            <a:spLocks noGrp="1"/>
          </p:cNvSpPr>
          <p:nvPr>
            <p:ph type="title"/>
          </p:nvPr>
        </p:nvSpPr>
        <p:spPr>
          <a:xfrm>
            <a:off x="1460119" y="871854"/>
            <a:ext cx="8458581" cy="760465"/>
          </a:xfrm>
          <a:prstGeom prst="rect">
            <a:avLst/>
          </a:prstGeom>
        </p:spPr>
        <p:txBody>
          <a:bodyPr vert="horz" wrap="square" lIns="0" tIns="10795" rIns="0" bIns="0" rtlCol="0">
            <a:spAutoFit/>
          </a:bodyPr>
          <a:lstStyle/>
          <a:p>
            <a:pPr marL="12700" marR="5080">
              <a:lnSpc>
                <a:spcPts val="2990"/>
              </a:lnSpc>
              <a:spcBef>
                <a:spcPts val="85"/>
              </a:spcBef>
            </a:pPr>
            <a:r>
              <a:rPr lang="en-US" sz="2400" b="0" dirty="0">
                <a:solidFill>
                  <a:srgbClr val="FFFFFF"/>
                </a:solidFill>
                <a:latin typeface="BrownStd Light" panose="00010400010101010101" pitchFamily="2" charset="0"/>
                <a:cs typeface="Times New Roman" panose="02020603050405020304" pitchFamily="18" charset="0"/>
              </a:rPr>
              <a:t>Lighting Programmer</a:t>
            </a:r>
            <a:br>
              <a:rPr lang="en-GB" sz="2400" b="0" dirty="0">
                <a:solidFill>
                  <a:srgbClr val="FFFFFF"/>
                </a:solidFill>
                <a:latin typeface="BrownStd Light"/>
                <a:cs typeface="BrownStd Light"/>
              </a:rPr>
            </a:br>
            <a:r>
              <a:rPr sz="2400" b="0" dirty="0">
                <a:solidFill>
                  <a:srgbClr val="FFFFFF"/>
                </a:solidFill>
                <a:latin typeface="BrownStd Light"/>
                <a:cs typeface="BrownStd Light"/>
              </a:rPr>
              <a:t>Candidate</a:t>
            </a:r>
            <a:r>
              <a:rPr sz="2400" b="0" spc="-140" dirty="0">
                <a:solidFill>
                  <a:srgbClr val="FFFFFF"/>
                </a:solidFill>
                <a:latin typeface="BrownStd Light"/>
                <a:cs typeface="BrownStd Light"/>
              </a:rPr>
              <a:t> </a:t>
            </a:r>
            <a:r>
              <a:rPr sz="2400" b="0" spc="-20" dirty="0">
                <a:solidFill>
                  <a:srgbClr val="FFFFFF"/>
                </a:solidFill>
                <a:latin typeface="BrownStd Light"/>
                <a:cs typeface="BrownStd Light"/>
              </a:rPr>
              <a:t>Pack</a:t>
            </a:r>
            <a:endParaRPr sz="2400" dirty="0">
              <a:latin typeface="BrownStd Light"/>
              <a:cs typeface="BrownStd Light"/>
            </a:endParaRPr>
          </a:p>
        </p:txBody>
      </p:sp>
      <p:sp>
        <p:nvSpPr>
          <p:cNvPr id="4" name="object 4"/>
          <p:cNvSpPr/>
          <p:nvPr/>
        </p:nvSpPr>
        <p:spPr>
          <a:xfrm>
            <a:off x="540004" y="575944"/>
            <a:ext cx="644525" cy="1030605"/>
          </a:xfrm>
          <a:custGeom>
            <a:avLst/>
            <a:gdLst/>
            <a:ahLst/>
            <a:cxnLst/>
            <a:rect l="l" t="t" r="r" b="b"/>
            <a:pathLst>
              <a:path w="644525" h="1030605">
                <a:moveTo>
                  <a:pt x="279488" y="298577"/>
                </a:moveTo>
                <a:lnTo>
                  <a:pt x="67297" y="298577"/>
                </a:lnTo>
                <a:lnTo>
                  <a:pt x="67297" y="160147"/>
                </a:lnTo>
                <a:lnTo>
                  <a:pt x="258152" y="160147"/>
                </a:lnTo>
                <a:lnTo>
                  <a:pt x="258152" y="138557"/>
                </a:lnTo>
                <a:lnTo>
                  <a:pt x="67297" y="138557"/>
                </a:lnTo>
                <a:lnTo>
                  <a:pt x="67297" y="21717"/>
                </a:lnTo>
                <a:lnTo>
                  <a:pt x="272415" y="21717"/>
                </a:lnTo>
                <a:lnTo>
                  <a:pt x="272415" y="127"/>
                </a:lnTo>
                <a:lnTo>
                  <a:pt x="44792" y="127"/>
                </a:lnTo>
                <a:lnTo>
                  <a:pt x="44792" y="21717"/>
                </a:lnTo>
                <a:lnTo>
                  <a:pt x="44792" y="138557"/>
                </a:lnTo>
                <a:lnTo>
                  <a:pt x="44792" y="160147"/>
                </a:lnTo>
                <a:lnTo>
                  <a:pt x="44792" y="298577"/>
                </a:lnTo>
                <a:lnTo>
                  <a:pt x="44792" y="320167"/>
                </a:lnTo>
                <a:lnTo>
                  <a:pt x="279488" y="320167"/>
                </a:lnTo>
                <a:lnTo>
                  <a:pt x="279488" y="298577"/>
                </a:lnTo>
                <a:close/>
              </a:path>
              <a:path w="644525" h="1030605">
                <a:moveTo>
                  <a:pt x="599528" y="285623"/>
                </a:moveTo>
                <a:lnTo>
                  <a:pt x="599516" y="63"/>
                </a:lnTo>
                <a:lnTo>
                  <a:pt x="578142" y="63"/>
                </a:lnTo>
                <a:lnTo>
                  <a:pt x="578142" y="285623"/>
                </a:lnTo>
                <a:lnTo>
                  <a:pt x="390118" y="33909"/>
                </a:lnTo>
                <a:lnTo>
                  <a:pt x="364807" y="0"/>
                </a:lnTo>
                <a:lnTo>
                  <a:pt x="343382" y="0"/>
                </a:lnTo>
                <a:lnTo>
                  <a:pt x="343382" y="320040"/>
                </a:lnTo>
                <a:lnTo>
                  <a:pt x="364807" y="320040"/>
                </a:lnTo>
                <a:lnTo>
                  <a:pt x="364807" y="33909"/>
                </a:lnTo>
                <a:lnTo>
                  <a:pt x="578472" y="320040"/>
                </a:lnTo>
                <a:lnTo>
                  <a:pt x="599528" y="320040"/>
                </a:lnTo>
                <a:lnTo>
                  <a:pt x="599528" y="285623"/>
                </a:lnTo>
                <a:close/>
              </a:path>
              <a:path w="644525" h="1030605">
                <a:moveTo>
                  <a:pt x="644321" y="708406"/>
                </a:moveTo>
                <a:lnTo>
                  <a:pt x="640829" y="660781"/>
                </a:lnTo>
                <a:lnTo>
                  <a:pt x="630682" y="615315"/>
                </a:lnTo>
                <a:lnTo>
                  <a:pt x="622998" y="595210"/>
                </a:lnTo>
                <a:lnTo>
                  <a:pt x="622998" y="708406"/>
                </a:lnTo>
                <a:lnTo>
                  <a:pt x="619061" y="757174"/>
                </a:lnTo>
                <a:lnTo>
                  <a:pt x="607656" y="803529"/>
                </a:lnTo>
                <a:lnTo>
                  <a:pt x="589419" y="846709"/>
                </a:lnTo>
                <a:lnTo>
                  <a:pt x="564946" y="886079"/>
                </a:lnTo>
                <a:lnTo>
                  <a:pt x="534885" y="921131"/>
                </a:lnTo>
                <a:lnTo>
                  <a:pt x="499821" y="951230"/>
                </a:lnTo>
                <a:lnTo>
                  <a:pt x="460413" y="975614"/>
                </a:lnTo>
                <a:lnTo>
                  <a:pt x="417245" y="993902"/>
                </a:lnTo>
                <a:lnTo>
                  <a:pt x="370954" y="1005332"/>
                </a:lnTo>
                <a:lnTo>
                  <a:pt x="322160" y="1009269"/>
                </a:lnTo>
                <a:lnTo>
                  <a:pt x="273367" y="1005332"/>
                </a:lnTo>
                <a:lnTo>
                  <a:pt x="227076" y="993902"/>
                </a:lnTo>
                <a:lnTo>
                  <a:pt x="183908" y="975614"/>
                </a:lnTo>
                <a:lnTo>
                  <a:pt x="144487" y="951230"/>
                </a:lnTo>
                <a:lnTo>
                  <a:pt x="109435" y="921131"/>
                </a:lnTo>
                <a:lnTo>
                  <a:pt x="79362" y="886079"/>
                </a:lnTo>
                <a:lnTo>
                  <a:pt x="54902" y="846709"/>
                </a:lnTo>
                <a:lnTo>
                  <a:pt x="36652" y="803529"/>
                </a:lnTo>
                <a:lnTo>
                  <a:pt x="25260" y="757174"/>
                </a:lnTo>
                <a:lnTo>
                  <a:pt x="21323" y="708406"/>
                </a:lnTo>
                <a:lnTo>
                  <a:pt x="25260" y="659638"/>
                </a:lnTo>
                <a:lnTo>
                  <a:pt x="36652" y="613283"/>
                </a:lnTo>
                <a:lnTo>
                  <a:pt x="54902" y="570103"/>
                </a:lnTo>
                <a:lnTo>
                  <a:pt x="79362" y="530733"/>
                </a:lnTo>
                <a:lnTo>
                  <a:pt x="109435" y="495681"/>
                </a:lnTo>
                <a:lnTo>
                  <a:pt x="144487" y="465594"/>
                </a:lnTo>
                <a:lnTo>
                  <a:pt x="183908" y="441198"/>
                </a:lnTo>
                <a:lnTo>
                  <a:pt x="227076" y="422922"/>
                </a:lnTo>
                <a:lnTo>
                  <a:pt x="273367" y="411492"/>
                </a:lnTo>
                <a:lnTo>
                  <a:pt x="322160" y="407543"/>
                </a:lnTo>
                <a:lnTo>
                  <a:pt x="370954" y="411492"/>
                </a:lnTo>
                <a:lnTo>
                  <a:pt x="417245" y="422922"/>
                </a:lnTo>
                <a:lnTo>
                  <a:pt x="460413" y="441198"/>
                </a:lnTo>
                <a:lnTo>
                  <a:pt x="499821" y="465594"/>
                </a:lnTo>
                <a:lnTo>
                  <a:pt x="534885" y="495681"/>
                </a:lnTo>
                <a:lnTo>
                  <a:pt x="564946" y="530733"/>
                </a:lnTo>
                <a:lnTo>
                  <a:pt x="589419" y="570103"/>
                </a:lnTo>
                <a:lnTo>
                  <a:pt x="607656" y="613283"/>
                </a:lnTo>
                <a:lnTo>
                  <a:pt x="619061" y="659638"/>
                </a:lnTo>
                <a:lnTo>
                  <a:pt x="622998" y="708406"/>
                </a:lnTo>
                <a:lnTo>
                  <a:pt x="622998" y="595210"/>
                </a:lnTo>
                <a:lnTo>
                  <a:pt x="592416" y="533019"/>
                </a:lnTo>
                <a:lnTo>
                  <a:pt x="565302" y="497078"/>
                </a:lnTo>
                <a:lnTo>
                  <a:pt x="533527" y="465201"/>
                </a:lnTo>
                <a:lnTo>
                  <a:pt x="497573" y="438150"/>
                </a:lnTo>
                <a:lnTo>
                  <a:pt x="457974" y="416179"/>
                </a:lnTo>
                <a:lnTo>
                  <a:pt x="415201" y="399923"/>
                </a:lnTo>
                <a:lnTo>
                  <a:pt x="369760" y="389763"/>
                </a:lnTo>
                <a:lnTo>
                  <a:pt x="322160" y="386219"/>
                </a:lnTo>
                <a:lnTo>
                  <a:pt x="274548" y="389763"/>
                </a:lnTo>
                <a:lnTo>
                  <a:pt x="229108" y="399923"/>
                </a:lnTo>
                <a:lnTo>
                  <a:pt x="186347" y="416179"/>
                </a:lnTo>
                <a:lnTo>
                  <a:pt x="146735" y="438150"/>
                </a:lnTo>
                <a:lnTo>
                  <a:pt x="110794" y="465201"/>
                </a:lnTo>
                <a:lnTo>
                  <a:pt x="79019" y="497078"/>
                </a:lnTo>
                <a:lnTo>
                  <a:pt x="51904" y="533019"/>
                </a:lnTo>
                <a:lnTo>
                  <a:pt x="29933" y="572643"/>
                </a:lnTo>
                <a:lnTo>
                  <a:pt x="13639" y="615315"/>
                </a:lnTo>
                <a:lnTo>
                  <a:pt x="3492" y="660781"/>
                </a:lnTo>
                <a:lnTo>
                  <a:pt x="0" y="708406"/>
                </a:lnTo>
                <a:lnTo>
                  <a:pt x="3492" y="756031"/>
                </a:lnTo>
                <a:lnTo>
                  <a:pt x="13639" y="801497"/>
                </a:lnTo>
                <a:lnTo>
                  <a:pt x="29933" y="844169"/>
                </a:lnTo>
                <a:lnTo>
                  <a:pt x="51904" y="883793"/>
                </a:lnTo>
                <a:lnTo>
                  <a:pt x="79019" y="919734"/>
                </a:lnTo>
                <a:lnTo>
                  <a:pt x="110794" y="951484"/>
                </a:lnTo>
                <a:lnTo>
                  <a:pt x="146735" y="978662"/>
                </a:lnTo>
                <a:lnTo>
                  <a:pt x="186347" y="1000633"/>
                </a:lnTo>
                <a:lnTo>
                  <a:pt x="229108" y="1016889"/>
                </a:lnTo>
                <a:lnTo>
                  <a:pt x="274548" y="1027049"/>
                </a:lnTo>
                <a:lnTo>
                  <a:pt x="322160" y="1030605"/>
                </a:lnTo>
                <a:lnTo>
                  <a:pt x="369760" y="1027049"/>
                </a:lnTo>
                <a:lnTo>
                  <a:pt x="415201" y="1016889"/>
                </a:lnTo>
                <a:lnTo>
                  <a:pt x="497573" y="978662"/>
                </a:lnTo>
                <a:lnTo>
                  <a:pt x="533527" y="951484"/>
                </a:lnTo>
                <a:lnTo>
                  <a:pt x="565302" y="919734"/>
                </a:lnTo>
                <a:lnTo>
                  <a:pt x="592416" y="883793"/>
                </a:lnTo>
                <a:lnTo>
                  <a:pt x="614375" y="844169"/>
                </a:lnTo>
                <a:lnTo>
                  <a:pt x="630682" y="801497"/>
                </a:lnTo>
                <a:lnTo>
                  <a:pt x="640829" y="756031"/>
                </a:lnTo>
                <a:lnTo>
                  <a:pt x="644321" y="708406"/>
                </a:lnTo>
                <a:close/>
              </a:path>
            </a:pathLst>
          </a:custGeom>
          <a:solidFill>
            <a:srgbClr val="FFFFFF"/>
          </a:solid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3"/>
            <a:ext cx="10692130" cy="7560309"/>
          </a:xfrm>
          <a:custGeom>
            <a:avLst/>
            <a:gdLst/>
            <a:ahLst/>
            <a:cxnLst/>
            <a:rect l="l" t="t" r="r" b="b"/>
            <a:pathLst>
              <a:path w="10692130" h="7560309">
                <a:moveTo>
                  <a:pt x="10692003" y="0"/>
                </a:moveTo>
                <a:lnTo>
                  <a:pt x="0" y="0"/>
                </a:lnTo>
                <a:lnTo>
                  <a:pt x="0" y="7559929"/>
                </a:lnTo>
                <a:lnTo>
                  <a:pt x="10692003" y="7559929"/>
                </a:lnTo>
                <a:lnTo>
                  <a:pt x="10692003" y="0"/>
                </a:lnTo>
                <a:close/>
              </a:path>
            </a:pathLst>
          </a:custGeom>
          <a:solidFill>
            <a:srgbClr val="EE3340"/>
          </a:solidFill>
        </p:spPr>
        <p:txBody>
          <a:bodyPr wrap="square" lIns="0" tIns="0" rIns="0" bIns="0" rtlCol="0"/>
          <a:lstStyle/>
          <a:p>
            <a:endParaRPr/>
          </a:p>
        </p:txBody>
      </p:sp>
      <p:sp>
        <p:nvSpPr>
          <p:cNvPr id="3" name="object 3"/>
          <p:cNvSpPr/>
          <p:nvPr/>
        </p:nvSpPr>
        <p:spPr>
          <a:xfrm>
            <a:off x="584796" y="576071"/>
            <a:ext cx="234950" cy="320040"/>
          </a:xfrm>
          <a:custGeom>
            <a:avLst/>
            <a:gdLst/>
            <a:ahLst/>
            <a:cxnLst/>
            <a:rect l="l" t="t" r="r" b="b"/>
            <a:pathLst>
              <a:path w="234950" h="320040">
                <a:moveTo>
                  <a:pt x="234696" y="298450"/>
                </a:moveTo>
                <a:lnTo>
                  <a:pt x="22504" y="298450"/>
                </a:lnTo>
                <a:lnTo>
                  <a:pt x="22504" y="160020"/>
                </a:lnTo>
                <a:lnTo>
                  <a:pt x="213360" y="160020"/>
                </a:lnTo>
                <a:lnTo>
                  <a:pt x="213360" y="138430"/>
                </a:lnTo>
                <a:lnTo>
                  <a:pt x="22504" y="138430"/>
                </a:lnTo>
                <a:lnTo>
                  <a:pt x="22504" y="21590"/>
                </a:lnTo>
                <a:lnTo>
                  <a:pt x="227622" y="21590"/>
                </a:lnTo>
                <a:lnTo>
                  <a:pt x="227622" y="0"/>
                </a:lnTo>
                <a:lnTo>
                  <a:pt x="0" y="0"/>
                </a:lnTo>
                <a:lnTo>
                  <a:pt x="0" y="21590"/>
                </a:lnTo>
                <a:lnTo>
                  <a:pt x="0" y="138430"/>
                </a:lnTo>
                <a:lnTo>
                  <a:pt x="0" y="160020"/>
                </a:lnTo>
                <a:lnTo>
                  <a:pt x="0" y="298450"/>
                </a:lnTo>
                <a:lnTo>
                  <a:pt x="0" y="320040"/>
                </a:lnTo>
                <a:lnTo>
                  <a:pt x="234696" y="320040"/>
                </a:lnTo>
                <a:lnTo>
                  <a:pt x="234696" y="298450"/>
                </a:lnTo>
                <a:close/>
              </a:path>
            </a:pathLst>
          </a:custGeom>
          <a:solidFill>
            <a:srgbClr val="FFFFFF"/>
          </a:solidFill>
        </p:spPr>
        <p:txBody>
          <a:bodyPr wrap="square" lIns="0" tIns="0" rIns="0" bIns="0" rtlCol="0"/>
          <a:lstStyle/>
          <a:p>
            <a:endParaRPr/>
          </a:p>
        </p:txBody>
      </p:sp>
      <p:sp>
        <p:nvSpPr>
          <p:cNvPr id="4" name="object 4"/>
          <p:cNvSpPr/>
          <p:nvPr/>
        </p:nvSpPr>
        <p:spPr>
          <a:xfrm>
            <a:off x="540004" y="962164"/>
            <a:ext cx="644525" cy="644525"/>
          </a:xfrm>
          <a:custGeom>
            <a:avLst/>
            <a:gdLst/>
            <a:ahLst/>
            <a:cxnLst/>
            <a:rect l="l" t="t" r="r" b="b"/>
            <a:pathLst>
              <a:path w="644525" h="644525">
                <a:moveTo>
                  <a:pt x="644321" y="322186"/>
                </a:moveTo>
                <a:lnTo>
                  <a:pt x="640829" y="274561"/>
                </a:lnTo>
                <a:lnTo>
                  <a:pt x="630682" y="229095"/>
                </a:lnTo>
                <a:lnTo>
                  <a:pt x="622998" y="208991"/>
                </a:lnTo>
                <a:lnTo>
                  <a:pt x="622998" y="322186"/>
                </a:lnTo>
                <a:lnTo>
                  <a:pt x="619061" y="370954"/>
                </a:lnTo>
                <a:lnTo>
                  <a:pt x="607656" y="417309"/>
                </a:lnTo>
                <a:lnTo>
                  <a:pt x="589419" y="460489"/>
                </a:lnTo>
                <a:lnTo>
                  <a:pt x="564946" y="499859"/>
                </a:lnTo>
                <a:lnTo>
                  <a:pt x="534885" y="534911"/>
                </a:lnTo>
                <a:lnTo>
                  <a:pt x="499821" y="565010"/>
                </a:lnTo>
                <a:lnTo>
                  <a:pt x="460413" y="589394"/>
                </a:lnTo>
                <a:lnTo>
                  <a:pt x="417245" y="607682"/>
                </a:lnTo>
                <a:lnTo>
                  <a:pt x="370954" y="619112"/>
                </a:lnTo>
                <a:lnTo>
                  <a:pt x="322160" y="623049"/>
                </a:lnTo>
                <a:lnTo>
                  <a:pt x="273367" y="619112"/>
                </a:lnTo>
                <a:lnTo>
                  <a:pt x="227076" y="607682"/>
                </a:lnTo>
                <a:lnTo>
                  <a:pt x="183908" y="589394"/>
                </a:lnTo>
                <a:lnTo>
                  <a:pt x="144487" y="565010"/>
                </a:lnTo>
                <a:lnTo>
                  <a:pt x="109435" y="534911"/>
                </a:lnTo>
                <a:lnTo>
                  <a:pt x="79362" y="499859"/>
                </a:lnTo>
                <a:lnTo>
                  <a:pt x="54902" y="460489"/>
                </a:lnTo>
                <a:lnTo>
                  <a:pt x="36652" y="417309"/>
                </a:lnTo>
                <a:lnTo>
                  <a:pt x="25260" y="370954"/>
                </a:lnTo>
                <a:lnTo>
                  <a:pt x="21323" y="322186"/>
                </a:lnTo>
                <a:lnTo>
                  <a:pt x="25260" y="273418"/>
                </a:lnTo>
                <a:lnTo>
                  <a:pt x="36652" y="227063"/>
                </a:lnTo>
                <a:lnTo>
                  <a:pt x="54902" y="183883"/>
                </a:lnTo>
                <a:lnTo>
                  <a:pt x="79362" y="144513"/>
                </a:lnTo>
                <a:lnTo>
                  <a:pt x="109435" y="109461"/>
                </a:lnTo>
                <a:lnTo>
                  <a:pt x="144487" y="79375"/>
                </a:lnTo>
                <a:lnTo>
                  <a:pt x="183908" y="54978"/>
                </a:lnTo>
                <a:lnTo>
                  <a:pt x="227076" y="36703"/>
                </a:lnTo>
                <a:lnTo>
                  <a:pt x="273367" y="25273"/>
                </a:lnTo>
                <a:lnTo>
                  <a:pt x="322160" y="21323"/>
                </a:lnTo>
                <a:lnTo>
                  <a:pt x="370954" y="25273"/>
                </a:lnTo>
                <a:lnTo>
                  <a:pt x="417245" y="36703"/>
                </a:lnTo>
                <a:lnTo>
                  <a:pt x="460413" y="54978"/>
                </a:lnTo>
                <a:lnTo>
                  <a:pt x="499821" y="79375"/>
                </a:lnTo>
                <a:lnTo>
                  <a:pt x="534885" y="109461"/>
                </a:lnTo>
                <a:lnTo>
                  <a:pt x="564946" y="144513"/>
                </a:lnTo>
                <a:lnTo>
                  <a:pt x="589419" y="183883"/>
                </a:lnTo>
                <a:lnTo>
                  <a:pt x="607656" y="227063"/>
                </a:lnTo>
                <a:lnTo>
                  <a:pt x="619061" y="273418"/>
                </a:lnTo>
                <a:lnTo>
                  <a:pt x="622998" y="322186"/>
                </a:lnTo>
                <a:lnTo>
                  <a:pt x="622998" y="208991"/>
                </a:lnTo>
                <a:lnTo>
                  <a:pt x="592416" y="146799"/>
                </a:lnTo>
                <a:lnTo>
                  <a:pt x="565302" y="110858"/>
                </a:lnTo>
                <a:lnTo>
                  <a:pt x="533527" y="78981"/>
                </a:lnTo>
                <a:lnTo>
                  <a:pt x="497573" y="51930"/>
                </a:lnTo>
                <a:lnTo>
                  <a:pt x="457974" y="29959"/>
                </a:lnTo>
                <a:lnTo>
                  <a:pt x="415201" y="13703"/>
                </a:lnTo>
                <a:lnTo>
                  <a:pt x="369760" y="3543"/>
                </a:lnTo>
                <a:lnTo>
                  <a:pt x="322160" y="0"/>
                </a:lnTo>
                <a:lnTo>
                  <a:pt x="274548" y="3543"/>
                </a:lnTo>
                <a:lnTo>
                  <a:pt x="229108" y="13703"/>
                </a:lnTo>
                <a:lnTo>
                  <a:pt x="186347" y="29959"/>
                </a:lnTo>
                <a:lnTo>
                  <a:pt x="146735" y="51930"/>
                </a:lnTo>
                <a:lnTo>
                  <a:pt x="110794" y="78981"/>
                </a:lnTo>
                <a:lnTo>
                  <a:pt x="79019" y="110858"/>
                </a:lnTo>
                <a:lnTo>
                  <a:pt x="51904" y="146799"/>
                </a:lnTo>
                <a:lnTo>
                  <a:pt x="29933" y="186423"/>
                </a:lnTo>
                <a:lnTo>
                  <a:pt x="13639" y="229095"/>
                </a:lnTo>
                <a:lnTo>
                  <a:pt x="3492" y="274561"/>
                </a:lnTo>
                <a:lnTo>
                  <a:pt x="0" y="322186"/>
                </a:lnTo>
                <a:lnTo>
                  <a:pt x="3492" y="369811"/>
                </a:lnTo>
                <a:lnTo>
                  <a:pt x="13639" y="415277"/>
                </a:lnTo>
                <a:lnTo>
                  <a:pt x="29933" y="457949"/>
                </a:lnTo>
                <a:lnTo>
                  <a:pt x="51904" y="497573"/>
                </a:lnTo>
                <a:lnTo>
                  <a:pt x="79019" y="533514"/>
                </a:lnTo>
                <a:lnTo>
                  <a:pt x="110794" y="565264"/>
                </a:lnTo>
                <a:lnTo>
                  <a:pt x="146735" y="592442"/>
                </a:lnTo>
                <a:lnTo>
                  <a:pt x="186347" y="614413"/>
                </a:lnTo>
                <a:lnTo>
                  <a:pt x="229108" y="630669"/>
                </a:lnTo>
                <a:lnTo>
                  <a:pt x="274548" y="640829"/>
                </a:lnTo>
                <a:lnTo>
                  <a:pt x="322160" y="644385"/>
                </a:lnTo>
                <a:lnTo>
                  <a:pt x="369760" y="640829"/>
                </a:lnTo>
                <a:lnTo>
                  <a:pt x="415201" y="630669"/>
                </a:lnTo>
                <a:lnTo>
                  <a:pt x="497573" y="592442"/>
                </a:lnTo>
                <a:lnTo>
                  <a:pt x="533527" y="565264"/>
                </a:lnTo>
                <a:lnTo>
                  <a:pt x="565302" y="533514"/>
                </a:lnTo>
                <a:lnTo>
                  <a:pt x="592416" y="497573"/>
                </a:lnTo>
                <a:lnTo>
                  <a:pt x="614375" y="457949"/>
                </a:lnTo>
                <a:lnTo>
                  <a:pt x="630682" y="415277"/>
                </a:lnTo>
                <a:lnTo>
                  <a:pt x="640829" y="369811"/>
                </a:lnTo>
                <a:lnTo>
                  <a:pt x="644321" y="322186"/>
                </a:lnTo>
                <a:close/>
              </a:path>
            </a:pathLst>
          </a:custGeom>
          <a:solidFill>
            <a:srgbClr val="FFFFFF"/>
          </a:solidFill>
        </p:spPr>
        <p:txBody>
          <a:bodyPr wrap="square" lIns="0" tIns="0" rIns="0" bIns="0" rtlCol="0"/>
          <a:lstStyle/>
          <a:p>
            <a:endParaRPr/>
          </a:p>
        </p:txBody>
      </p:sp>
      <p:sp>
        <p:nvSpPr>
          <p:cNvPr id="5" name="object 5"/>
          <p:cNvSpPr/>
          <p:nvPr/>
        </p:nvSpPr>
        <p:spPr>
          <a:xfrm>
            <a:off x="883386" y="575944"/>
            <a:ext cx="256540" cy="320040"/>
          </a:xfrm>
          <a:custGeom>
            <a:avLst/>
            <a:gdLst/>
            <a:ahLst/>
            <a:cxnLst/>
            <a:rect l="l" t="t" r="r" b="b"/>
            <a:pathLst>
              <a:path w="256540" h="320040">
                <a:moveTo>
                  <a:pt x="256146" y="285623"/>
                </a:moveTo>
                <a:lnTo>
                  <a:pt x="256133" y="63"/>
                </a:lnTo>
                <a:lnTo>
                  <a:pt x="234759" y="63"/>
                </a:lnTo>
                <a:lnTo>
                  <a:pt x="234759" y="285623"/>
                </a:lnTo>
                <a:lnTo>
                  <a:pt x="46736" y="33909"/>
                </a:lnTo>
                <a:lnTo>
                  <a:pt x="21424" y="0"/>
                </a:lnTo>
                <a:lnTo>
                  <a:pt x="0" y="0"/>
                </a:lnTo>
                <a:lnTo>
                  <a:pt x="0" y="320040"/>
                </a:lnTo>
                <a:lnTo>
                  <a:pt x="21424" y="320040"/>
                </a:lnTo>
                <a:lnTo>
                  <a:pt x="21424" y="33909"/>
                </a:lnTo>
                <a:lnTo>
                  <a:pt x="235089" y="320040"/>
                </a:lnTo>
                <a:lnTo>
                  <a:pt x="256146" y="320040"/>
                </a:lnTo>
                <a:lnTo>
                  <a:pt x="256146" y="285623"/>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3638550" y="3683330"/>
            <a:ext cx="3413125" cy="377190"/>
          </a:xfrm>
          <a:prstGeom prst="rect">
            <a:avLst/>
          </a:prstGeom>
        </p:spPr>
        <p:txBody>
          <a:bodyPr vert="horz" wrap="square" lIns="0" tIns="13335" rIns="0" bIns="0" rtlCol="0">
            <a:spAutoFit/>
          </a:bodyPr>
          <a:lstStyle/>
          <a:p>
            <a:pPr marL="12700">
              <a:lnSpc>
                <a:spcPct val="100000"/>
              </a:lnSpc>
              <a:spcBef>
                <a:spcPts val="105"/>
              </a:spcBef>
            </a:pPr>
            <a:r>
              <a:rPr sz="2300" b="0" spc="-35" dirty="0">
                <a:solidFill>
                  <a:srgbClr val="FFFFFF"/>
                </a:solidFill>
                <a:latin typeface="BrownStd Light"/>
                <a:cs typeface="BrownStd Light"/>
              </a:rPr>
              <a:t>Your</a:t>
            </a:r>
            <a:r>
              <a:rPr sz="2300" b="0" spc="-110" dirty="0">
                <a:solidFill>
                  <a:srgbClr val="FFFFFF"/>
                </a:solidFill>
                <a:latin typeface="BrownStd Light"/>
                <a:cs typeface="BrownStd Light"/>
              </a:rPr>
              <a:t> </a:t>
            </a:r>
            <a:r>
              <a:rPr sz="2300" b="0" dirty="0">
                <a:solidFill>
                  <a:srgbClr val="FFFFFF"/>
                </a:solidFill>
                <a:latin typeface="BrownStd Light"/>
                <a:cs typeface="BrownStd Light"/>
              </a:rPr>
              <a:t>journey</a:t>
            </a:r>
            <a:r>
              <a:rPr sz="2300" b="0" spc="50" dirty="0">
                <a:solidFill>
                  <a:srgbClr val="FFFFFF"/>
                </a:solidFill>
                <a:latin typeface="BrownStd Light"/>
                <a:cs typeface="BrownStd Light"/>
              </a:rPr>
              <a:t> </a:t>
            </a:r>
            <a:r>
              <a:rPr sz="2300" b="0" dirty="0">
                <a:solidFill>
                  <a:srgbClr val="FFFFFF"/>
                </a:solidFill>
                <a:latin typeface="BrownStd Light"/>
                <a:cs typeface="BrownStd Light"/>
              </a:rPr>
              <a:t>starts </a:t>
            </a:r>
            <a:r>
              <a:rPr sz="2300" b="0" spc="-10" dirty="0">
                <a:solidFill>
                  <a:srgbClr val="FFFFFF"/>
                </a:solidFill>
                <a:latin typeface="BrownStd Light"/>
                <a:cs typeface="BrownStd Light"/>
              </a:rPr>
              <a:t>here...</a:t>
            </a:r>
            <a:endParaRPr sz="2300">
              <a:latin typeface="BrownStd Light"/>
              <a:cs typeface="BrownStd Light"/>
            </a:endParaRPr>
          </a:p>
        </p:txBody>
      </p:sp>
      <p:sp>
        <p:nvSpPr>
          <p:cNvPr id="7" name="object 7"/>
          <p:cNvSpPr/>
          <p:nvPr/>
        </p:nvSpPr>
        <p:spPr>
          <a:xfrm>
            <a:off x="2679319" y="1216278"/>
            <a:ext cx="5335270" cy="5335270"/>
          </a:xfrm>
          <a:custGeom>
            <a:avLst/>
            <a:gdLst/>
            <a:ahLst/>
            <a:cxnLst/>
            <a:rect l="l" t="t" r="r" b="b"/>
            <a:pathLst>
              <a:path w="5335270" h="5335270">
                <a:moveTo>
                  <a:pt x="0" y="2667381"/>
                </a:moveTo>
                <a:lnTo>
                  <a:pt x="431" y="2618916"/>
                </a:lnTo>
                <a:lnTo>
                  <a:pt x="1720" y="2570660"/>
                </a:lnTo>
                <a:lnTo>
                  <a:pt x="3860" y="2522622"/>
                </a:lnTo>
                <a:lnTo>
                  <a:pt x="6844" y="2474807"/>
                </a:lnTo>
                <a:lnTo>
                  <a:pt x="10663" y="2427224"/>
                </a:lnTo>
                <a:lnTo>
                  <a:pt x="15312" y="2379880"/>
                </a:lnTo>
                <a:lnTo>
                  <a:pt x="20781" y="2332781"/>
                </a:lnTo>
                <a:lnTo>
                  <a:pt x="27066" y="2285935"/>
                </a:lnTo>
                <a:lnTo>
                  <a:pt x="34157" y="2239350"/>
                </a:lnTo>
                <a:lnTo>
                  <a:pt x="42047" y="2193033"/>
                </a:lnTo>
                <a:lnTo>
                  <a:pt x="50730" y="2146990"/>
                </a:lnTo>
                <a:lnTo>
                  <a:pt x="60199" y="2101230"/>
                </a:lnTo>
                <a:lnTo>
                  <a:pt x="70445" y="2055760"/>
                </a:lnTo>
                <a:lnTo>
                  <a:pt x="81461" y="2010586"/>
                </a:lnTo>
                <a:lnTo>
                  <a:pt x="93241" y="1965717"/>
                </a:lnTo>
                <a:lnTo>
                  <a:pt x="105776" y="1921159"/>
                </a:lnTo>
                <a:lnTo>
                  <a:pt x="119061" y="1876920"/>
                </a:lnTo>
                <a:lnTo>
                  <a:pt x="133086" y="1833007"/>
                </a:lnTo>
                <a:lnTo>
                  <a:pt x="147846" y="1789427"/>
                </a:lnTo>
                <a:lnTo>
                  <a:pt x="163333" y="1746188"/>
                </a:lnTo>
                <a:lnTo>
                  <a:pt x="179539" y="1703297"/>
                </a:lnTo>
                <a:lnTo>
                  <a:pt x="196457" y="1660761"/>
                </a:lnTo>
                <a:lnTo>
                  <a:pt x="214081" y="1618587"/>
                </a:lnTo>
                <a:lnTo>
                  <a:pt x="232401" y="1576783"/>
                </a:lnTo>
                <a:lnTo>
                  <a:pt x="251413" y="1535356"/>
                </a:lnTo>
                <a:lnTo>
                  <a:pt x="271107" y="1494314"/>
                </a:lnTo>
                <a:lnTo>
                  <a:pt x="291477" y="1453663"/>
                </a:lnTo>
                <a:lnTo>
                  <a:pt x="312516" y="1413411"/>
                </a:lnTo>
                <a:lnTo>
                  <a:pt x="334216" y="1373565"/>
                </a:lnTo>
                <a:lnTo>
                  <a:pt x="356570" y="1334133"/>
                </a:lnTo>
                <a:lnTo>
                  <a:pt x="379570" y="1295121"/>
                </a:lnTo>
                <a:lnTo>
                  <a:pt x="403210" y="1256538"/>
                </a:lnTo>
                <a:lnTo>
                  <a:pt x="427482" y="1218389"/>
                </a:lnTo>
                <a:lnTo>
                  <a:pt x="452378" y="1180684"/>
                </a:lnTo>
                <a:lnTo>
                  <a:pt x="477893" y="1143428"/>
                </a:lnTo>
                <a:lnTo>
                  <a:pt x="504017" y="1106630"/>
                </a:lnTo>
                <a:lnTo>
                  <a:pt x="530744" y="1070296"/>
                </a:lnTo>
                <a:lnTo>
                  <a:pt x="558067" y="1034434"/>
                </a:lnTo>
                <a:lnTo>
                  <a:pt x="585979" y="999050"/>
                </a:lnTo>
                <a:lnTo>
                  <a:pt x="614471" y="964154"/>
                </a:lnTo>
                <a:lnTo>
                  <a:pt x="643537" y="929750"/>
                </a:lnTo>
                <a:lnTo>
                  <a:pt x="673170" y="895848"/>
                </a:lnTo>
                <a:lnTo>
                  <a:pt x="703362" y="862454"/>
                </a:lnTo>
                <a:lnTo>
                  <a:pt x="734105" y="829575"/>
                </a:lnTo>
                <a:lnTo>
                  <a:pt x="765394" y="797220"/>
                </a:lnTo>
                <a:lnTo>
                  <a:pt x="797220" y="765394"/>
                </a:lnTo>
                <a:lnTo>
                  <a:pt x="829575" y="734105"/>
                </a:lnTo>
                <a:lnTo>
                  <a:pt x="862454" y="703362"/>
                </a:lnTo>
                <a:lnTo>
                  <a:pt x="895848" y="673170"/>
                </a:lnTo>
                <a:lnTo>
                  <a:pt x="929750" y="643537"/>
                </a:lnTo>
                <a:lnTo>
                  <a:pt x="964154" y="614471"/>
                </a:lnTo>
                <a:lnTo>
                  <a:pt x="999050" y="585979"/>
                </a:lnTo>
                <a:lnTo>
                  <a:pt x="1034434" y="558067"/>
                </a:lnTo>
                <a:lnTo>
                  <a:pt x="1070296" y="530744"/>
                </a:lnTo>
                <a:lnTo>
                  <a:pt x="1106630" y="504017"/>
                </a:lnTo>
                <a:lnTo>
                  <a:pt x="1143428" y="477893"/>
                </a:lnTo>
                <a:lnTo>
                  <a:pt x="1180684" y="452378"/>
                </a:lnTo>
                <a:lnTo>
                  <a:pt x="1218389" y="427482"/>
                </a:lnTo>
                <a:lnTo>
                  <a:pt x="1256538" y="403210"/>
                </a:lnTo>
                <a:lnTo>
                  <a:pt x="1295121" y="379570"/>
                </a:lnTo>
                <a:lnTo>
                  <a:pt x="1334133" y="356570"/>
                </a:lnTo>
                <a:lnTo>
                  <a:pt x="1373565" y="334216"/>
                </a:lnTo>
                <a:lnTo>
                  <a:pt x="1413411" y="312516"/>
                </a:lnTo>
                <a:lnTo>
                  <a:pt x="1453663" y="291477"/>
                </a:lnTo>
                <a:lnTo>
                  <a:pt x="1494314" y="271107"/>
                </a:lnTo>
                <a:lnTo>
                  <a:pt x="1535356" y="251413"/>
                </a:lnTo>
                <a:lnTo>
                  <a:pt x="1576783" y="232401"/>
                </a:lnTo>
                <a:lnTo>
                  <a:pt x="1618587" y="214081"/>
                </a:lnTo>
                <a:lnTo>
                  <a:pt x="1660761" y="196457"/>
                </a:lnTo>
                <a:lnTo>
                  <a:pt x="1703297" y="179539"/>
                </a:lnTo>
                <a:lnTo>
                  <a:pt x="1746188" y="163333"/>
                </a:lnTo>
                <a:lnTo>
                  <a:pt x="1789427" y="147846"/>
                </a:lnTo>
                <a:lnTo>
                  <a:pt x="1833007" y="133086"/>
                </a:lnTo>
                <a:lnTo>
                  <a:pt x="1876920" y="119061"/>
                </a:lnTo>
                <a:lnTo>
                  <a:pt x="1921159" y="105776"/>
                </a:lnTo>
                <a:lnTo>
                  <a:pt x="1965717" y="93241"/>
                </a:lnTo>
                <a:lnTo>
                  <a:pt x="2010586" y="81461"/>
                </a:lnTo>
                <a:lnTo>
                  <a:pt x="2055760" y="70445"/>
                </a:lnTo>
                <a:lnTo>
                  <a:pt x="2101230" y="60199"/>
                </a:lnTo>
                <a:lnTo>
                  <a:pt x="2146990" y="50730"/>
                </a:lnTo>
                <a:lnTo>
                  <a:pt x="2193033" y="42047"/>
                </a:lnTo>
                <a:lnTo>
                  <a:pt x="2239350" y="34157"/>
                </a:lnTo>
                <a:lnTo>
                  <a:pt x="2285935" y="27066"/>
                </a:lnTo>
                <a:lnTo>
                  <a:pt x="2332781" y="20781"/>
                </a:lnTo>
                <a:lnTo>
                  <a:pt x="2379880" y="15312"/>
                </a:lnTo>
                <a:lnTo>
                  <a:pt x="2427224" y="10663"/>
                </a:lnTo>
                <a:lnTo>
                  <a:pt x="2474807" y="6844"/>
                </a:lnTo>
                <a:lnTo>
                  <a:pt x="2522622" y="3860"/>
                </a:lnTo>
                <a:lnTo>
                  <a:pt x="2570660" y="1720"/>
                </a:lnTo>
                <a:lnTo>
                  <a:pt x="2618916" y="431"/>
                </a:lnTo>
                <a:lnTo>
                  <a:pt x="2667381" y="0"/>
                </a:lnTo>
                <a:lnTo>
                  <a:pt x="2715845" y="431"/>
                </a:lnTo>
                <a:lnTo>
                  <a:pt x="2764101" y="1720"/>
                </a:lnTo>
                <a:lnTo>
                  <a:pt x="2812139" y="3860"/>
                </a:lnTo>
                <a:lnTo>
                  <a:pt x="2859954" y="6844"/>
                </a:lnTo>
                <a:lnTo>
                  <a:pt x="2907537" y="10663"/>
                </a:lnTo>
                <a:lnTo>
                  <a:pt x="2954881" y="15312"/>
                </a:lnTo>
                <a:lnTo>
                  <a:pt x="3001980" y="20781"/>
                </a:lnTo>
                <a:lnTo>
                  <a:pt x="3048826" y="27066"/>
                </a:lnTo>
                <a:lnTo>
                  <a:pt x="3095411" y="34157"/>
                </a:lnTo>
                <a:lnTo>
                  <a:pt x="3141728" y="42047"/>
                </a:lnTo>
                <a:lnTo>
                  <a:pt x="3187771" y="50730"/>
                </a:lnTo>
                <a:lnTo>
                  <a:pt x="3233531" y="60199"/>
                </a:lnTo>
                <a:lnTo>
                  <a:pt x="3279001" y="70445"/>
                </a:lnTo>
                <a:lnTo>
                  <a:pt x="3324175" y="81461"/>
                </a:lnTo>
                <a:lnTo>
                  <a:pt x="3369044" y="93241"/>
                </a:lnTo>
                <a:lnTo>
                  <a:pt x="3413602" y="105776"/>
                </a:lnTo>
                <a:lnTo>
                  <a:pt x="3457841" y="119061"/>
                </a:lnTo>
                <a:lnTo>
                  <a:pt x="3501754" y="133086"/>
                </a:lnTo>
                <a:lnTo>
                  <a:pt x="3545334" y="147846"/>
                </a:lnTo>
                <a:lnTo>
                  <a:pt x="3588573" y="163333"/>
                </a:lnTo>
                <a:lnTo>
                  <a:pt x="3631464" y="179539"/>
                </a:lnTo>
                <a:lnTo>
                  <a:pt x="3674000" y="196457"/>
                </a:lnTo>
                <a:lnTo>
                  <a:pt x="3716174" y="214081"/>
                </a:lnTo>
                <a:lnTo>
                  <a:pt x="3757978" y="232401"/>
                </a:lnTo>
                <a:lnTo>
                  <a:pt x="3799405" y="251413"/>
                </a:lnTo>
                <a:lnTo>
                  <a:pt x="3840447" y="271107"/>
                </a:lnTo>
                <a:lnTo>
                  <a:pt x="3881098" y="291477"/>
                </a:lnTo>
                <a:lnTo>
                  <a:pt x="3921350" y="312516"/>
                </a:lnTo>
                <a:lnTo>
                  <a:pt x="3961196" y="334216"/>
                </a:lnTo>
                <a:lnTo>
                  <a:pt x="4000628" y="356570"/>
                </a:lnTo>
                <a:lnTo>
                  <a:pt x="4039640" y="379570"/>
                </a:lnTo>
                <a:lnTo>
                  <a:pt x="4078223" y="403210"/>
                </a:lnTo>
                <a:lnTo>
                  <a:pt x="4116372" y="427482"/>
                </a:lnTo>
                <a:lnTo>
                  <a:pt x="4154077" y="452378"/>
                </a:lnTo>
                <a:lnTo>
                  <a:pt x="4191333" y="477893"/>
                </a:lnTo>
                <a:lnTo>
                  <a:pt x="4228131" y="504017"/>
                </a:lnTo>
                <a:lnTo>
                  <a:pt x="4264465" y="530744"/>
                </a:lnTo>
                <a:lnTo>
                  <a:pt x="4300327" y="558067"/>
                </a:lnTo>
                <a:lnTo>
                  <a:pt x="4335711" y="585979"/>
                </a:lnTo>
                <a:lnTo>
                  <a:pt x="4370607" y="614471"/>
                </a:lnTo>
                <a:lnTo>
                  <a:pt x="4405011" y="643537"/>
                </a:lnTo>
                <a:lnTo>
                  <a:pt x="4438913" y="673170"/>
                </a:lnTo>
                <a:lnTo>
                  <a:pt x="4472307" y="703362"/>
                </a:lnTo>
                <a:lnTo>
                  <a:pt x="4505186" y="734105"/>
                </a:lnTo>
                <a:lnTo>
                  <a:pt x="4537541" y="765394"/>
                </a:lnTo>
                <a:lnTo>
                  <a:pt x="4569367" y="797220"/>
                </a:lnTo>
                <a:lnTo>
                  <a:pt x="4600656" y="829575"/>
                </a:lnTo>
                <a:lnTo>
                  <a:pt x="4631399" y="862454"/>
                </a:lnTo>
                <a:lnTo>
                  <a:pt x="4661591" y="895848"/>
                </a:lnTo>
                <a:lnTo>
                  <a:pt x="4691224" y="929750"/>
                </a:lnTo>
                <a:lnTo>
                  <a:pt x="4720290" y="964154"/>
                </a:lnTo>
                <a:lnTo>
                  <a:pt x="4748782" y="999050"/>
                </a:lnTo>
                <a:lnTo>
                  <a:pt x="4776694" y="1034434"/>
                </a:lnTo>
                <a:lnTo>
                  <a:pt x="4804017" y="1070296"/>
                </a:lnTo>
                <a:lnTo>
                  <a:pt x="4830744" y="1106630"/>
                </a:lnTo>
                <a:lnTo>
                  <a:pt x="4856868" y="1143428"/>
                </a:lnTo>
                <a:lnTo>
                  <a:pt x="4882383" y="1180684"/>
                </a:lnTo>
                <a:lnTo>
                  <a:pt x="4907279" y="1218389"/>
                </a:lnTo>
                <a:lnTo>
                  <a:pt x="4931551" y="1256538"/>
                </a:lnTo>
                <a:lnTo>
                  <a:pt x="4955191" y="1295121"/>
                </a:lnTo>
                <a:lnTo>
                  <a:pt x="4978191" y="1334133"/>
                </a:lnTo>
                <a:lnTo>
                  <a:pt x="5000545" y="1373565"/>
                </a:lnTo>
                <a:lnTo>
                  <a:pt x="5022245" y="1413411"/>
                </a:lnTo>
                <a:lnTo>
                  <a:pt x="5043284" y="1453663"/>
                </a:lnTo>
                <a:lnTo>
                  <a:pt x="5063654" y="1494314"/>
                </a:lnTo>
                <a:lnTo>
                  <a:pt x="5083348" y="1535356"/>
                </a:lnTo>
                <a:lnTo>
                  <a:pt x="5102360" y="1576783"/>
                </a:lnTo>
                <a:lnTo>
                  <a:pt x="5120680" y="1618587"/>
                </a:lnTo>
                <a:lnTo>
                  <a:pt x="5138304" y="1660761"/>
                </a:lnTo>
                <a:lnTo>
                  <a:pt x="5155222" y="1703297"/>
                </a:lnTo>
                <a:lnTo>
                  <a:pt x="5171428" y="1746188"/>
                </a:lnTo>
                <a:lnTo>
                  <a:pt x="5186915" y="1789427"/>
                </a:lnTo>
                <a:lnTo>
                  <a:pt x="5201675" y="1833007"/>
                </a:lnTo>
                <a:lnTo>
                  <a:pt x="5215700" y="1876920"/>
                </a:lnTo>
                <a:lnTo>
                  <a:pt x="5228985" y="1921159"/>
                </a:lnTo>
                <a:lnTo>
                  <a:pt x="5241520" y="1965717"/>
                </a:lnTo>
                <a:lnTo>
                  <a:pt x="5253300" y="2010586"/>
                </a:lnTo>
                <a:lnTo>
                  <a:pt x="5264316" y="2055760"/>
                </a:lnTo>
                <a:lnTo>
                  <a:pt x="5274562" y="2101230"/>
                </a:lnTo>
                <a:lnTo>
                  <a:pt x="5284031" y="2146990"/>
                </a:lnTo>
                <a:lnTo>
                  <a:pt x="5292714" y="2193033"/>
                </a:lnTo>
                <a:lnTo>
                  <a:pt x="5300604" y="2239350"/>
                </a:lnTo>
                <a:lnTo>
                  <a:pt x="5307695" y="2285935"/>
                </a:lnTo>
                <a:lnTo>
                  <a:pt x="5313980" y="2332781"/>
                </a:lnTo>
                <a:lnTo>
                  <a:pt x="5319449" y="2379880"/>
                </a:lnTo>
                <a:lnTo>
                  <a:pt x="5324098" y="2427224"/>
                </a:lnTo>
                <a:lnTo>
                  <a:pt x="5327917" y="2474807"/>
                </a:lnTo>
                <a:lnTo>
                  <a:pt x="5330901" y="2522622"/>
                </a:lnTo>
                <a:lnTo>
                  <a:pt x="5333041" y="2570660"/>
                </a:lnTo>
                <a:lnTo>
                  <a:pt x="5334330" y="2618916"/>
                </a:lnTo>
                <a:lnTo>
                  <a:pt x="5334761" y="2667381"/>
                </a:lnTo>
                <a:lnTo>
                  <a:pt x="5334330" y="2715841"/>
                </a:lnTo>
                <a:lnTo>
                  <a:pt x="5333041" y="2764092"/>
                </a:lnTo>
                <a:lnTo>
                  <a:pt x="5330901" y="2812127"/>
                </a:lnTo>
                <a:lnTo>
                  <a:pt x="5327917" y="2859938"/>
                </a:lnTo>
                <a:lnTo>
                  <a:pt x="5324098" y="2907518"/>
                </a:lnTo>
                <a:lnTo>
                  <a:pt x="5319449" y="2954859"/>
                </a:lnTo>
                <a:lnTo>
                  <a:pt x="5313980" y="3001955"/>
                </a:lnTo>
                <a:lnTo>
                  <a:pt x="5307695" y="3048797"/>
                </a:lnTo>
                <a:lnTo>
                  <a:pt x="5300604" y="3095380"/>
                </a:lnTo>
                <a:lnTo>
                  <a:pt x="5292714" y="3141694"/>
                </a:lnTo>
                <a:lnTo>
                  <a:pt x="5284031" y="3187734"/>
                </a:lnTo>
                <a:lnTo>
                  <a:pt x="5274562" y="3233492"/>
                </a:lnTo>
                <a:lnTo>
                  <a:pt x="5264316" y="3278960"/>
                </a:lnTo>
                <a:lnTo>
                  <a:pt x="5253300" y="3324131"/>
                </a:lnTo>
                <a:lnTo>
                  <a:pt x="5241520" y="3368998"/>
                </a:lnTo>
                <a:lnTo>
                  <a:pt x="5228985" y="3413554"/>
                </a:lnTo>
                <a:lnTo>
                  <a:pt x="5215700" y="3457792"/>
                </a:lnTo>
                <a:lnTo>
                  <a:pt x="5201675" y="3501703"/>
                </a:lnTo>
                <a:lnTo>
                  <a:pt x="5186915" y="3545281"/>
                </a:lnTo>
                <a:lnTo>
                  <a:pt x="5171428" y="3588519"/>
                </a:lnTo>
                <a:lnTo>
                  <a:pt x="5155222" y="3631409"/>
                </a:lnTo>
                <a:lnTo>
                  <a:pt x="5138304" y="3673944"/>
                </a:lnTo>
                <a:lnTo>
                  <a:pt x="5120680" y="3716116"/>
                </a:lnTo>
                <a:lnTo>
                  <a:pt x="5102360" y="3757919"/>
                </a:lnTo>
                <a:lnTo>
                  <a:pt x="5083348" y="3799345"/>
                </a:lnTo>
                <a:lnTo>
                  <a:pt x="5063654" y="3840387"/>
                </a:lnTo>
                <a:lnTo>
                  <a:pt x="5043284" y="3881037"/>
                </a:lnTo>
                <a:lnTo>
                  <a:pt x="5022245" y="3921288"/>
                </a:lnTo>
                <a:lnTo>
                  <a:pt x="5000545" y="3961134"/>
                </a:lnTo>
                <a:lnTo>
                  <a:pt x="4978191" y="4000565"/>
                </a:lnTo>
                <a:lnTo>
                  <a:pt x="4955191" y="4039577"/>
                </a:lnTo>
                <a:lnTo>
                  <a:pt x="4931551" y="4078160"/>
                </a:lnTo>
                <a:lnTo>
                  <a:pt x="4907279" y="4116308"/>
                </a:lnTo>
                <a:lnTo>
                  <a:pt x="4882383" y="4154013"/>
                </a:lnTo>
                <a:lnTo>
                  <a:pt x="4856868" y="4191269"/>
                </a:lnTo>
                <a:lnTo>
                  <a:pt x="4830744" y="4228067"/>
                </a:lnTo>
                <a:lnTo>
                  <a:pt x="4804017" y="4264402"/>
                </a:lnTo>
                <a:lnTo>
                  <a:pt x="4776694" y="4300264"/>
                </a:lnTo>
                <a:lnTo>
                  <a:pt x="4748782" y="4335647"/>
                </a:lnTo>
                <a:lnTo>
                  <a:pt x="4720290" y="4370544"/>
                </a:lnTo>
                <a:lnTo>
                  <a:pt x="4691224" y="4404948"/>
                </a:lnTo>
                <a:lnTo>
                  <a:pt x="4661591" y="4438851"/>
                </a:lnTo>
                <a:lnTo>
                  <a:pt x="4631399" y="4472245"/>
                </a:lnTo>
                <a:lnTo>
                  <a:pt x="4600656" y="4505124"/>
                </a:lnTo>
                <a:lnTo>
                  <a:pt x="4569367" y="4537481"/>
                </a:lnTo>
                <a:lnTo>
                  <a:pt x="4537541" y="4569307"/>
                </a:lnTo>
                <a:lnTo>
                  <a:pt x="4505186" y="4600596"/>
                </a:lnTo>
                <a:lnTo>
                  <a:pt x="4472307" y="4631341"/>
                </a:lnTo>
                <a:lnTo>
                  <a:pt x="4438913" y="4661533"/>
                </a:lnTo>
                <a:lnTo>
                  <a:pt x="4405011" y="4691167"/>
                </a:lnTo>
                <a:lnTo>
                  <a:pt x="4370607" y="4720234"/>
                </a:lnTo>
                <a:lnTo>
                  <a:pt x="4335711" y="4748727"/>
                </a:lnTo>
                <a:lnTo>
                  <a:pt x="4300327" y="4776639"/>
                </a:lnTo>
                <a:lnTo>
                  <a:pt x="4264465" y="4803963"/>
                </a:lnTo>
                <a:lnTo>
                  <a:pt x="4228131" y="4830691"/>
                </a:lnTo>
                <a:lnTo>
                  <a:pt x="4191333" y="4856817"/>
                </a:lnTo>
                <a:lnTo>
                  <a:pt x="4154077" y="4882332"/>
                </a:lnTo>
                <a:lnTo>
                  <a:pt x="4116372" y="4907229"/>
                </a:lnTo>
                <a:lnTo>
                  <a:pt x="4078223" y="4931502"/>
                </a:lnTo>
                <a:lnTo>
                  <a:pt x="4039640" y="4955143"/>
                </a:lnTo>
                <a:lnTo>
                  <a:pt x="4000628" y="4978145"/>
                </a:lnTo>
                <a:lnTo>
                  <a:pt x="3961196" y="5000500"/>
                </a:lnTo>
                <a:lnTo>
                  <a:pt x="3921350" y="5022200"/>
                </a:lnTo>
                <a:lnTo>
                  <a:pt x="3881098" y="5043240"/>
                </a:lnTo>
                <a:lnTo>
                  <a:pt x="3840447" y="5063611"/>
                </a:lnTo>
                <a:lnTo>
                  <a:pt x="3799405" y="5083307"/>
                </a:lnTo>
                <a:lnTo>
                  <a:pt x="3757978" y="5102319"/>
                </a:lnTo>
                <a:lnTo>
                  <a:pt x="3716174" y="5120641"/>
                </a:lnTo>
                <a:lnTo>
                  <a:pt x="3674000" y="5138265"/>
                </a:lnTo>
                <a:lnTo>
                  <a:pt x="3631464" y="5155184"/>
                </a:lnTo>
                <a:lnTo>
                  <a:pt x="3588573" y="5171392"/>
                </a:lnTo>
                <a:lnTo>
                  <a:pt x="3545334" y="5186879"/>
                </a:lnTo>
                <a:lnTo>
                  <a:pt x="3501754" y="5201640"/>
                </a:lnTo>
                <a:lnTo>
                  <a:pt x="3457841" y="5215666"/>
                </a:lnTo>
                <a:lnTo>
                  <a:pt x="3413602" y="5228952"/>
                </a:lnTo>
                <a:lnTo>
                  <a:pt x="3369044" y="5241488"/>
                </a:lnTo>
                <a:lnTo>
                  <a:pt x="3324175" y="5253269"/>
                </a:lnTo>
                <a:lnTo>
                  <a:pt x="3279001" y="5264286"/>
                </a:lnTo>
                <a:lnTo>
                  <a:pt x="3233531" y="5274533"/>
                </a:lnTo>
                <a:lnTo>
                  <a:pt x="3187771" y="5284001"/>
                </a:lnTo>
                <a:lnTo>
                  <a:pt x="3141728" y="5292685"/>
                </a:lnTo>
                <a:lnTo>
                  <a:pt x="3095411" y="5300576"/>
                </a:lnTo>
                <a:lnTo>
                  <a:pt x="3048826" y="5307668"/>
                </a:lnTo>
                <a:lnTo>
                  <a:pt x="3001980" y="5313953"/>
                </a:lnTo>
                <a:lnTo>
                  <a:pt x="2954881" y="5319423"/>
                </a:lnTo>
                <a:lnTo>
                  <a:pt x="2907537" y="5324071"/>
                </a:lnTo>
                <a:lnTo>
                  <a:pt x="2859954" y="5327891"/>
                </a:lnTo>
                <a:lnTo>
                  <a:pt x="2812139" y="5330875"/>
                </a:lnTo>
                <a:lnTo>
                  <a:pt x="2764101" y="5333015"/>
                </a:lnTo>
                <a:lnTo>
                  <a:pt x="2715845" y="5334305"/>
                </a:lnTo>
                <a:lnTo>
                  <a:pt x="2667381" y="5334736"/>
                </a:lnTo>
                <a:lnTo>
                  <a:pt x="2618916" y="5334305"/>
                </a:lnTo>
                <a:lnTo>
                  <a:pt x="2570660" y="5333015"/>
                </a:lnTo>
                <a:lnTo>
                  <a:pt x="2522622" y="5330875"/>
                </a:lnTo>
                <a:lnTo>
                  <a:pt x="2474807" y="5327891"/>
                </a:lnTo>
                <a:lnTo>
                  <a:pt x="2427224" y="5324071"/>
                </a:lnTo>
                <a:lnTo>
                  <a:pt x="2379880" y="5319423"/>
                </a:lnTo>
                <a:lnTo>
                  <a:pt x="2332781" y="5313953"/>
                </a:lnTo>
                <a:lnTo>
                  <a:pt x="2285935" y="5307668"/>
                </a:lnTo>
                <a:lnTo>
                  <a:pt x="2239350" y="5300576"/>
                </a:lnTo>
                <a:lnTo>
                  <a:pt x="2193033" y="5292685"/>
                </a:lnTo>
                <a:lnTo>
                  <a:pt x="2146990" y="5284001"/>
                </a:lnTo>
                <a:lnTo>
                  <a:pt x="2101230" y="5274533"/>
                </a:lnTo>
                <a:lnTo>
                  <a:pt x="2055760" y="5264286"/>
                </a:lnTo>
                <a:lnTo>
                  <a:pt x="2010586" y="5253269"/>
                </a:lnTo>
                <a:lnTo>
                  <a:pt x="1965717" y="5241488"/>
                </a:lnTo>
                <a:lnTo>
                  <a:pt x="1921159" y="5228952"/>
                </a:lnTo>
                <a:lnTo>
                  <a:pt x="1876920" y="5215666"/>
                </a:lnTo>
                <a:lnTo>
                  <a:pt x="1833007" y="5201640"/>
                </a:lnTo>
                <a:lnTo>
                  <a:pt x="1789427" y="5186879"/>
                </a:lnTo>
                <a:lnTo>
                  <a:pt x="1746188" y="5171392"/>
                </a:lnTo>
                <a:lnTo>
                  <a:pt x="1703297" y="5155184"/>
                </a:lnTo>
                <a:lnTo>
                  <a:pt x="1660761" y="5138265"/>
                </a:lnTo>
                <a:lnTo>
                  <a:pt x="1618587" y="5120641"/>
                </a:lnTo>
                <a:lnTo>
                  <a:pt x="1576783" y="5102319"/>
                </a:lnTo>
                <a:lnTo>
                  <a:pt x="1535356" y="5083307"/>
                </a:lnTo>
                <a:lnTo>
                  <a:pt x="1494314" y="5063611"/>
                </a:lnTo>
                <a:lnTo>
                  <a:pt x="1453663" y="5043240"/>
                </a:lnTo>
                <a:lnTo>
                  <a:pt x="1413411" y="5022200"/>
                </a:lnTo>
                <a:lnTo>
                  <a:pt x="1373565" y="5000500"/>
                </a:lnTo>
                <a:lnTo>
                  <a:pt x="1334133" y="4978145"/>
                </a:lnTo>
                <a:lnTo>
                  <a:pt x="1295121" y="4955143"/>
                </a:lnTo>
                <a:lnTo>
                  <a:pt x="1256538" y="4931502"/>
                </a:lnTo>
                <a:lnTo>
                  <a:pt x="1218389" y="4907229"/>
                </a:lnTo>
                <a:lnTo>
                  <a:pt x="1180684" y="4882332"/>
                </a:lnTo>
                <a:lnTo>
                  <a:pt x="1143428" y="4856817"/>
                </a:lnTo>
                <a:lnTo>
                  <a:pt x="1106630" y="4830691"/>
                </a:lnTo>
                <a:lnTo>
                  <a:pt x="1070296" y="4803963"/>
                </a:lnTo>
                <a:lnTo>
                  <a:pt x="1034434" y="4776639"/>
                </a:lnTo>
                <a:lnTo>
                  <a:pt x="999050" y="4748727"/>
                </a:lnTo>
                <a:lnTo>
                  <a:pt x="964154" y="4720234"/>
                </a:lnTo>
                <a:lnTo>
                  <a:pt x="929750" y="4691167"/>
                </a:lnTo>
                <a:lnTo>
                  <a:pt x="895848" y="4661533"/>
                </a:lnTo>
                <a:lnTo>
                  <a:pt x="862454" y="4631341"/>
                </a:lnTo>
                <a:lnTo>
                  <a:pt x="829575" y="4600596"/>
                </a:lnTo>
                <a:lnTo>
                  <a:pt x="797220" y="4569307"/>
                </a:lnTo>
                <a:lnTo>
                  <a:pt x="765394" y="4537481"/>
                </a:lnTo>
                <a:lnTo>
                  <a:pt x="734105" y="4505124"/>
                </a:lnTo>
                <a:lnTo>
                  <a:pt x="703362" y="4472245"/>
                </a:lnTo>
                <a:lnTo>
                  <a:pt x="673170" y="4438851"/>
                </a:lnTo>
                <a:lnTo>
                  <a:pt x="643537" y="4404948"/>
                </a:lnTo>
                <a:lnTo>
                  <a:pt x="614471" y="4370544"/>
                </a:lnTo>
                <a:lnTo>
                  <a:pt x="585979" y="4335647"/>
                </a:lnTo>
                <a:lnTo>
                  <a:pt x="558067" y="4300264"/>
                </a:lnTo>
                <a:lnTo>
                  <a:pt x="530744" y="4264402"/>
                </a:lnTo>
                <a:lnTo>
                  <a:pt x="504017" y="4228067"/>
                </a:lnTo>
                <a:lnTo>
                  <a:pt x="477893" y="4191269"/>
                </a:lnTo>
                <a:lnTo>
                  <a:pt x="452378" y="4154013"/>
                </a:lnTo>
                <a:lnTo>
                  <a:pt x="427482" y="4116308"/>
                </a:lnTo>
                <a:lnTo>
                  <a:pt x="403210" y="4078160"/>
                </a:lnTo>
                <a:lnTo>
                  <a:pt x="379570" y="4039577"/>
                </a:lnTo>
                <a:lnTo>
                  <a:pt x="356570" y="4000565"/>
                </a:lnTo>
                <a:lnTo>
                  <a:pt x="334216" y="3961134"/>
                </a:lnTo>
                <a:lnTo>
                  <a:pt x="312516" y="3921288"/>
                </a:lnTo>
                <a:lnTo>
                  <a:pt x="291477" y="3881037"/>
                </a:lnTo>
                <a:lnTo>
                  <a:pt x="271107" y="3840387"/>
                </a:lnTo>
                <a:lnTo>
                  <a:pt x="251413" y="3799345"/>
                </a:lnTo>
                <a:lnTo>
                  <a:pt x="232401" y="3757919"/>
                </a:lnTo>
                <a:lnTo>
                  <a:pt x="214081" y="3716116"/>
                </a:lnTo>
                <a:lnTo>
                  <a:pt x="196457" y="3673944"/>
                </a:lnTo>
                <a:lnTo>
                  <a:pt x="179539" y="3631409"/>
                </a:lnTo>
                <a:lnTo>
                  <a:pt x="163333" y="3588519"/>
                </a:lnTo>
                <a:lnTo>
                  <a:pt x="147846" y="3545281"/>
                </a:lnTo>
                <a:lnTo>
                  <a:pt x="133086" y="3501703"/>
                </a:lnTo>
                <a:lnTo>
                  <a:pt x="119061" y="3457792"/>
                </a:lnTo>
                <a:lnTo>
                  <a:pt x="105776" y="3413554"/>
                </a:lnTo>
                <a:lnTo>
                  <a:pt x="93241" y="3368998"/>
                </a:lnTo>
                <a:lnTo>
                  <a:pt x="81461" y="3324131"/>
                </a:lnTo>
                <a:lnTo>
                  <a:pt x="70445" y="3278960"/>
                </a:lnTo>
                <a:lnTo>
                  <a:pt x="60199" y="3233492"/>
                </a:lnTo>
                <a:lnTo>
                  <a:pt x="50730" y="3187734"/>
                </a:lnTo>
                <a:lnTo>
                  <a:pt x="42047" y="3141694"/>
                </a:lnTo>
                <a:lnTo>
                  <a:pt x="34157" y="3095380"/>
                </a:lnTo>
                <a:lnTo>
                  <a:pt x="27066" y="3048797"/>
                </a:lnTo>
                <a:lnTo>
                  <a:pt x="20781" y="3001955"/>
                </a:lnTo>
                <a:lnTo>
                  <a:pt x="15312" y="2954859"/>
                </a:lnTo>
                <a:lnTo>
                  <a:pt x="10663" y="2907518"/>
                </a:lnTo>
                <a:lnTo>
                  <a:pt x="6844" y="2859938"/>
                </a:lnTo>
                <a:lnTo>
                  <a:pt x="3860" y="2812127"/>
                </a:lnTo>
                <a:lnTo>
                  <a:pt x="1720" y="2764092"/>
                </a:lnTo>
                <a:lnTo>
                  <a:pt x="431" y="2715841"/>
                </a:lnTo>
                <a:lnTo>
                  <a:pt x="0" y="2667381"/>
                </a:lnTo>
                <a:close/>
              </a:path>
            </a:pathLst>
          </a:custGeom>
          <a:ln w="203200">
            <a:solidFill>
              <a:srgbClr val="FFFFFF"/>
            </a:solidFill>
          </a:ln>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3933" y="532002"/>
            <a:ext cx="1816735" cy="147955"/>
          </a:xfrm>
          <a:prstGeom prst="rect">
            <a:avLst/>
          </a:prstGeom>
        </p:spPr>
        <p:txBody>
          <a:bodyPr vert="horz" wrap="square" lIns="0" tIns="12700" rIns="0" bIns="0" rtlCol="0">
            <a:spAutoFit/>
          </a:bodyPr>
          <a:lstStyle/>
          <a:p>
            <a:pPr marL="12700">
              <a:lnSpc>
                <a:spcPct val="100000"/>
              </a:lnSpc>
              <a:spcBef>
                <a:spcPts val="100"/>
              </a:spcBef>
            </a:pPr>
            <a:r>
              <a:rPr sz="800" b="0" dirty="0">
                <a:solidFill>
                  <a:srgbClr val="75787A"/>
                </a:solidFill>
                <a:latin typeface="BrownStd Light"/>
                <a:cs typeface="BrownStd Light"/>
              </a:rPr>
              <a:t>English</a:t>
            </a:r>
            <a:r>
              <a:rPr sz="800" b="0" spc="-25" dirty="0">
                <a:solidFill>
                  <a:srgbClr val="75787A"/>
                </a:solidFill>
                <a:latin typeface="BrownStd Light"/>
                <a:cs typeface="BrownStd Light"/>
              </a:rPr>
              <a:t> </a:t>
            </a:r>
            <a:r>
              <a:rPr sz="800" b="0" dirty="0">
                <a:solidFill>
                  <a:srgbClr val="75787A"/>
                </a:solidFill>
                <a:latin typeface="BrownStd Light"/>
                <a:cs typeface="BrownStd Light"/>
              </a:rPr>
              <a:t>National</a:t>
            </a:r>
            <a:r>
              <a:rPr sz="800" b="0" spc="-15" dirty="0">
                <a:solidFill>
                  <a:srgbClr val="75787A"/>
                </a:solidFill>
                <a:latin typeface="BrownStd Light"/>
                <a:cs typeface="BrownStd Light"/>
              </a:rPr>
              <a:t> </a:t>
            </a:r>
            <a:r>
              <a:rPr sz="800" b="0" dirty="0">
                <a:solidFill>
                  <a:srgbClr val="75787A"/>
                </a:solidFill>
                <a:latin typeface="BrownStd Light"/>
                <a:cs typeface="BrownStd Light"/>
              </a:rPr>
              <a:t>Opera</a:t>
            </a:r>
            <a:r>
              <a:rPr sz="800" b="0" spc="-30" dirty="0">
                <a:solidFill>
                  <a:srgbClr val="75787A"/>
                </a:solidFill>
                <a:latin typeface="BrownStd Light"/>
                <a:cs typeface="BrownStd Light"/>
              </a:rPr>
              <a:t> </a:t>
            </a:r>
            <a:r>
              <a:rPr sz="800" b="0" spc="-10" dirty="0">
                <a:solidFill>
                  <a:srgbClr val="75787A"/>
                </a:solidFill>
                <a:latin typeface="BrownStd Light"/>
                <a:cs typeface="BrownStd Light"/>
              </a:rPr>
              <a:t>Candidate</a:t>
            </a:r>
            <a:r>
              <a:rPr sz="800" b="0" spc="-80" dirty="0">
                <a:solidFill>
                  <a:srgbClr val="75787A"/>
                </a:solidFill>
                <a:latin typeface="BrownStd Light"/>
                <a:cs typeface="BrownStd Light"/>
              </a:rPr>
              <a:t> </a:t>
            </a:r>
            <a:r>
              <a:rPr sz="800" b="0" spc="-20" dirty="0">
                <a:solidFill>
                  <a:srgbClr val="75787A"/>
                </a:solidFill>
                <a:latin typeface="BrownStd Light"/>
                <a:cs typeface="BrownStd Light"/>
              </a:rPr>
              <a:t>Pack</a:t>
            </a:r>
            <a:endParaRPr sz="800">
              <a:latin typeface="BrownStd Light"/>
              <a:cs typeface="BrownStd Light"/>
            </a:endParaRPr>
          </a:p>
        </p:txBody>
      </p:sp>
      <p:sp>
        <p:nvSpPr>
          <p:cNvPr id="3" name="object 3"/>
          <p:cNvSpPr txBox="1"/>
          <p:nvPr/>
        </p:nvSpPr>
        <p:spPr>
          <a:xfrm>
            <a:off x="2288539" y="3400805"/>
            <a:ext cx="2234565" cy="787400"/>
          </a:xfrm>
          <a:prstGeom prst="rect">
            <a:avLst/>
          </a:prstGeom>
        </p:spPr>
        <p:txBody>
          <a:bodyPr vert="horz" wrap="square" lIns="0" tIns="12065" rIns="0" bIns="0" rtlCol="0">
            <a:spAutoFit/>
          </a:bodyPr>
          <a:lstStyle/>
          <a:p>
            <a:pPr marL="12700" marR="5080" algn="just">
              <a:lnSpc>
                <a:spcPct val="100000"/>
              </a:lnSpc>
              <a:spcBef>
                <a:spcPts val="95"/>
              </a:spcBef>
            </a:pPr>
            <a:r>
              <a:rPr sz="1000" b="0" dirty="0">
                <a:solidFill>
                  <a:schemeClr val="tx1"/>
                </a:solidFill>
                <a:latin typeface="BrownStd Light"/>
                <a:cs typeface="BrownStd Light"/>
              </a:rPr>
              <a:t>English</a:t>
            </a:r>
            <a:r>
              <a:rPr sz="1000" b="0" spc="200" dirty="0">
                <a:solidFill>
                  <a:schemeClr val="tx1"/>
                </a:solidFill>
                <a:latin typeface="BrownStd Light"/>
                <a:cs typeface="BrownStd Light"/>
              </a:rPr>
              <a:t>  </a:t>
            </a:r>
            <a:r>
              <a:rPr sz="1000" b="0" dirty="0">
                <a:solidFill>
                  <a:schemeClr val="tx1"/>
                </a:solidFill>
                <a:latin typeface="BrownStd Light"/>
                <a:cs typeface="BrownStd Light"/>
              </a:rPr>
              <a:t>National</a:t>
            </a:r>
            <a:r>
              <a:rPr sz="1000" b="0" spc="195" dirty="0">
                <a:solidFill>
                  <a:schemeClr val="tx1"/>
                </a:solidFill>
                <a:latin typeface="BrownStd Light"/>
                <a:cs typeface="BrownStd Light"/>
              </a:rPr>
              <a:t>  </a:t>
            </a:r>
            <a:r>
              <a:rPr sz="1000" b="0" dirty="0">
                <a:solidFill>
                  <a:schemeClr val="tx1"/>
                </a:solidFill>
                <a:latin typeface="BrownStd Light"/>
                <a:cs typeface="BrownStd Light"/>
              </a:rPr>
              <a:t>Opera</a:t>
            </a:r>
            <a:r>
              <a:rPr sz="1000" b="0" spc="204" dirty="0">
                <a:solidFill>
                  <a:schemeClr val="tx1"/>
                </a:solidFill>
                <a:latin typeface="BrownStd Light"/>
                <a:cs typeface="BrownStd Light"/>
              </a:rPr>
              <a:t>  </a:t>
            </a:r>
            <a:r>
              <a:rPr sz="1000" b="0" dirty="0">
                <a:solidFill>
                  <a:schemeClr val="tx1"/>
                </a:solidFill>
                <a:latin typeface="BrownStd Light"/>
                <a:cs typeface="BrownStd Light"/>
              </a:rPr>
              <a:t>exists</a:t>
            </a:r>
            <a:r>
              <a:rPr sz="1000" b="0" spc="190" dirty="0">
                <a:solidFill>
                  <a:schemeClr val="tx1"/>
                </a:solidFill>
                <a:latin typeface="BrownStd Light"/>
                <a:cs typeface="BrownStd Light"/>
              </a:rPr>
              <a:t>  </a:t>
            </a:r>
            <a:r>
              <a:rPr sz="1000" b="0" spc="-25" dirty="0">
                <a:solidFill>
                  <a:schemeClr val="tx1"/>
                </a:solidFill>
                <a:latin typeface="BrownStd Light"/>
                <a:cs typeface="BrownStd Light"/>
              </a:rPr>
              <a:t>for </a:t>
            </a:r>
            <a:r>
              <a:rPr sz="1000" b="0" spc="-30" dirty="0">
                <a:solidFill>
                  <a:schemeClr val="tx1"/>
                </a:solidFill>
                <a:latin typeface="BrownStd Light"/>
                <a:cs typeface="BrownStd Light"/>
              </a:rPr>
              <a:t>everyone,</a:t>
            </a:r>
            <a:r>
              <a:rPr sz="1000" b="0" spc="-15" dirty="0">
                <a:solidFill>
                  <a:schemeClr val="tx1"/>
                </a:solidFill>
                <a:latin typeface="BrownStd Light"/>
                <a:cs typeface="BrownStd Light"/>
              </a:rPr>
              <a:t> </a:t>
            </a:r>
            <a:r>
              <a:rPr sz="1000" b="0" spc="-30" dirty="0">
                <a:solidFill>
                  <a:schemeClr val="tx1"/>
                </a:solidFill>
                <a:latin typeface="BrownStd Light"/>
                <a:cs typeface="BrownStd Light"/>
              </a:rPr>
              <a:t>creating</a:t>
            </a:r>
            <a:r>
              <a:rPr sz="1000" b="0" spc="-10" dirty="0">
                <a:solidFill>
                  <a:schemeClr val="tx1"/>
                </a:solidFill>
                <a:latin typeface="BrownStd Light"/>
                <a:cs typeface="BrownStd Light"/>
              </a:rPr>
              <a:t> </a:t>
            </a:r>
            <a:r>
              <a:rPr sz="1000" b="0" spc="-20" dirty="0">
                <a:solidFill>
                  <a:schemeClr val="tx1"/>
                </a:solidFill>
                <a:latin typeface="BrownStd Light"/>
                <a:cs typeface="BrownStd Light"/>
              </a:rPr>
              <a:t>new</a:t>
            </a:r>
            <a:r>
              <a:rPr sz="1000" b="0" spc="5" dirty="0">
                <a:solidFill>
                  <a:schemeClr val="tx1"/>
                </a:solidFill>
                <a:latin typeface="BrownStd Light"/>
                <a:cs typeface="BrownStd Light"/>
              </a:rPr>
              <a:t> </a:t>
            </a:r>
            <a:r>
              <a:rPr sz="1000" b="0" spc="-30" dirty="0">
                <a:solidFill>
                  <a:schemeClr val="tx1"/>
                </a:solidFill>
                <a:latin typeface="BrownStd Light"/>
                <a:cs typeface="BrownStd Light"/>
              </a:rPr>
              <a:t>experiences</a:t>
            </a:r>
            <a:r>
              <a:rPr sz="1000" b="0" spc="-10" dirty="0">
                <a:solidFill>
                  <a:schemeClr val="tx1"/>
                </a:solidFill>
                <a:latin typeface="BrownStd Light"/>
                <a:cs typeface="BrownStd Light"/>
              </a:rPr>
              <a:t> </a:t>
            </a:r>
            <a:r>
              <a:rPr sz="1000" b="0" spc="-20" dirty="0">
                <a:solidFill>
                  <a:schemeClr val="tx1"/>
                </a:solidFill>
                <a:latin typeface="BrownStd Light"/>
                <a:cs typeface="BrownStd Light"/>
              </a:rPr>
              <a:t>with </a:t>
            </a:r>
            <a:r>
              <a:rPr sz="1000" b="0" dirty="0">
                <a:solidFill>
                  <a:schemeClr val="tx1"/>
                </a:solidFill>
                <a:latin typeface="BrownStd Light"/>
                <a:cs typeface="BrownStd Light"/>
              </a:rPr>
              <a:t>opera</a:t>
            </a:r>
            <a:r>
              <a:rPr sz="1000" b="0" spc="55" dirty="0">
                <a:solidFill>
                  <a:schemeClr val="tx1"/>
                </a:solidFill>
                <a:latin typeface="BrownStd Light"/>
                <a:cs typeface="BrownStd Light"/>
              </a:rPr>
              <a:t> </a:t>
            </a:r>
            <a:r>
              <a:rPr sz="1000" b="0" dirty="0">
                <a:solidFill>
                  <a:schemeClr val="tx1"/>
                </a:solidFill>
                <a:latin typeface="BrownStd Light"/>
                <a:cs typeface="BrownStd Light"/>
              </a:rPr>
              <a:t>that</a:t>
            </a:r>
            <a:r>
              <a:rPr sz="1000" b="0" spc="60" dirty="0">
                <a:solidFill>
                  <a:schemeClr val="tx1"/>
                </a:solidFill>
                <a:latin typeface="BrownStd Light"/>
                <a:cs typeface="BrownStd Light"/>
              </a:rPr>
              <a:t> </a:t>
            </a:r>
            <a:r>
              <a:rPr sz="1000" b="0" dirty="0">
                <a:solidFill>
                  <a:schemeClr val="tx1"/>
                </a:solidFill>
                <a:latin typeface="BrownStd Light"/>
                <a:cs typeface="BrownStd Light"/>
              </a:rPr>
              <a:t>inspires,</a:t>
            </a:r>
            <a:r>
              <a:rPr sz="1000" b="0" spc="55" dirty="0">
                <a:solidFill>
                  <a:schemeClr val="tx1"/>
                </a:solidFill>
                <a:latin typeface="BrownStd Light"/>
                <a:cs typeface="BrownStd Light"/>
              </a:rPr>
              <a:t> </a:t>
            </a:r>
            <a:r>
              <a:rPr sz="1000" b="0" dirty="0">
                <a:solidFill>
                  <a:schemeClr val="tx1"/>
                </a:solidFill>
                <a:latin typeface="BrownStd Light"/>
                <a:cs typeface="BrownStd Light"/>
              </a:rPr>
              <a:t>nurtures</a:t>
            </a:r>
            <a:r>
              <a:rPr sz="1000" b="0" spc="55" dirty="0">
                <a:solidFill>
                  <a:schemeClr val="tx1"/>
                </a:solidFill>
                <a:latin typeface="BrownStd Light"/>
                <a:cs typeface="BrownStd Light"/>
              </a:rPr>
              <a:t> </a:t>
            </a:r>
            <a:r>
              <a:rPr sz="1000" b="0" spc="-20" dirty="0">
                <a:solidFill>
                  <a:schemeClr val="tx1"/>
                </a:solidFill>
                <a:latin typeface="BrownStd Light"/>
                <a:cs typeface="BrownStd Light"/>
              </a:rPr>
              <a:t>creativity </a:t>
            </a:r>
            <a:r>
              <a:rPr sz="1000" b="0" spc="-25" dirty="0">
                <a:solidFill>
                  <a:schemeClr val="tx1"/>
                </a:solidFill>
                <a:latin typeface="BrownStd Light"/>
                <a:cs typeface="BrownStd Light"/>
              </a:rPr>
              <a:t>and</a:t>
            </a:r>
            <a:r>
              <a:rPr sz="1000" b="0" spc="-35" dirty="0">
                <a:solidFill>
                  <a:schemeClr val="tx1"/>
                </a:solidFill>
                <a:latin typeface="BrownStd Light"/>
                <a:cs typeface="BrownStd Light"/>
              </a:rPr>
              <a:t> </a:t>
            </a:r>
            <a:r>
              <a:rPr sz="1000" b="0" spc="-30" dirty="0">
                <a:solidFill>
                  <a:schemeClr val="tx1"/>
                </a:solidFill>
                <a:latin typeface="BrownStd Light"/>
                <a:cs typeface="BrownStd Light"/>
              </a:rPr>
              <a:t>makes</a:t>
            </a:r>
            <a:r>
              <a:rPr sz="1000" b="0" spc="-15" dirty="0">
                <a:solidFill>
                  <a:schemeClr val="tx1"/>
                </a:solidFill>
                <a:latin typeface="BrownStd Light"/>
                <a:cs typeface="BrownStd Light"/>
              </a:rPr>
              <a:t> </a:t>
            </a:r>
            <a:r>
              <a:rPr sz="1000" b="0" dirty="0">
                <a:solidFill>
                  <a:schemeClr val="tx1"/>
                </a:solidFill>
                <a:latin typeface="BrownStd Light"/>
                <a:cs typeface="BrownStd Light"/>
              </a:rPr>
              <a:t>a </a:t>
            </a:r>
            <a:r>
              <a:rPr sz="1000" b="0" spc="-40" dirty="0">
                <a:solidFill>
                  <a:schemeClr val="tx1"/>
                </a:solidFill>
                <a:latin typeface="BrownStd Light"/>
                <a:cs typeface="BrownStd Light"/>
              </a:rPr>
              <a:t>difference.</a:t>
            </a:r>
            <a:r>
              <a:rPr sz="1000" b="0" spc="-80" dirty="0">
                <a:solidFill>
                  <a:schemeClr val="tx1"/>
                </a:solidFill>
                <a:latin typeface="BrownStd Light"/>
                <a:cs typeface="BrownStd Light"/>
              </a:rPr>
              <a:t> </a:t>
            </a:r>
            <a:r>
              <a:rPr sz="1000" b="0" spc="-10" dirty="0">
                <a:solidFill>
                  <a:schemeClr val="tx1"/>
                </a:solidFill>
                <a:latin typeface="BrownStd Light"/>
                <a:cs typeface="BrownStd Light"/>
              </a:rPr>
              <a:t>Our</a:t>
            </a:r>
            <a:r>
              <a:rPr sz="1000" b="0" spc="-60" dirty="0">
                <a:solidFill>
                  <a:schemeClr val="tx1"/>
                </a:solidFill>
                <a:latin typeface="BrownStd Light"/>
                <a:cs typeface="BrownStd Light"/>
              </a:rPr>
              <a:t> </a:t>
            </a:r>
            <a:r>
              <a:rPr sz="1000" b="0" spc="-25" dirty="0">
                <a:solidFill>
                  <a:schemeClr val="tx1"/>
                </a:solidFill>
                <a:latin typeface="BrownStd Light"/>
                <a:cs typeface="BrownStd Light"/>
              </a:rPr>
              <a:t>vision</a:t>
            </a:r>
            <a:r>
              <a:rPr sz="1000" b="0" spc="-10" dirty="0">
                <a:solidFill>
                  <a:schemeClr val="tx1"/>
                </a:solidFill>
                <a:latin typeface="BrownStd Light"/>
                <a:cs typeface="BrownStd Light"/>
              </a:rPr>
              <a:t> </a:t>
            </a:r>
            <a:r>
              <a:rPr sz="1000" b="0" spc="-25" dirty="0">
                <a:solidFill>
                  <a:schemeClr val="tx1"/>
                </a:solidFill>
                <a:latin typeface="BrownStd Light"/>
                <a:cs typeface="BrownStd Light"/>
              </a:rPr>
              <a:t>is</a:t>
            </a:r>
            <a:endParaRPr sz="1000" dirty="0">
              <a:solidFill>
                <a:schemeClr val="tx1"/>
              </a:solidFill>
              <a:latin typeface="BrownStd Light"/>
              <a:cs typeface="BrownStd Light"/>
            </a:endParaRPr>
          </a:p>
          <a:p>
            <a:pPr marL="12700" algn="just">
              <a:lnSpc>
                <a:spcPct val="100000"/>
              </a:lnSpc>
            </a:pPr>
            <a:r>
              <a:rPr sz="1000" b="0" spc="-20" dirty="0">
                <a:solidFill>
                  <a:schemeClr val="tx1"/>
                </a:solidFill>
                <a:latin typeface="BrownStd Light"/>
                <a:cs typeface="BrownStd Light"/>
              </a:rPr>
              <a:t>for</a:t>
            </a:r>
            <a:r>
              <a:rPr sz="1000" b="0" spc="-35" dirty="0">
                <a:solidFill>
                  <a:schemeClr val="tx1"/>
                </a:solidFill>
                <a:latin typeface="BrownStd Light"/>
                <a:cs typeface="BrownStd Light"/>
              </a:rPr>
              <a:t> </a:t>
            </a:r>
            <a:r>
              <a:rPr sz="1000" b="0" spc="-20" dirty="0">
                <a:solidFill>
                  <a:schemeClr val="tx1"/>
                </a:solidFill>
                <a:latin typeface="BrownStd Light"/>
                <a:cs typeface="BrownStd Light"/>
              </a:rPr>
              <a:t>lives </a:t>
            </a:r>
            <a:r>
              <a:rPr sz="1000" b="0" spc="-25" dirty="0">
                <a:solidFill>
                  <a:schemeClr val="tx1"/>
                </a:solidFill>
                <a:latin typeface="BrownStd Light"/>
                <a:cs typeface="BrownStd Light"/>
              </a:rPr>
              <a:t>changed</a:t>
            </a:r>
            <a:r>
              <a:rPr sz="1000" b="0" spc="10" dirty="0">
                <a:solidFill>
                  <a:schemeClr val="tx1"/>
                </a:solidFill>
                <a:latin typeface="BrownStd Light"/>
                <a:cs typeface="BrownStd Light"/>
              </a:rPr>
              <a:t> </a:t>
            </a:r>
            <a:r>
              <a:rPr sz="1000" b="0" spc="-35" dirty="0">
                <a:solidFill>
                  <a:schemeClr val="tx1"/>
                </a:solidFill>
                <a:latin typeface="BrownStd Light"/>
                <a:cs typeface="BrownStd Light"/>
              </a:rPr>
              <a:t>through</a:t>
            </a:r>
            <a:r>
              <a:rPr sz="1000" b="0" spc="-65" dirty="0">
                <a:solidFill>
                  <a:schemeClr val="tx1"/>
                </a:solidFill>
                <a:latin typeface="BrownStd Light"/>
                <a:cs typeface="BrownStd Light"/>
              </a:rPr>
              <a:t> </a:t>
            </a:r>
            <a:r>
              <a:rPr sz="1000" b="0" spc="-10" dirty="0">
                <a:solidFill>
                  <a:schemeClr val="tx1"/>
                </a:solidFill>
                <a:latin typeface="BrownStd Light"/>
                <a:cs typeface="BrownStd Light"/>
              </a:rPr>
              <a:t>opera.</a:t>
            </a:r>
            <a:endParaRPr sz="1000" dirty="0">
              <a:solidFill>
                <a:schemeClr val="tx1"/>
              </a:solidFill>
              <a:latin typeface="BrownStd Light"/>
              <a:cs typeface="BrownStd Light"/>
            </a:endParaRPr>
          </a:p>
        </p:txBody>
      </p:sp>
      <p:sp>
        <p:nvSpPr>
          <p:cNvPr id="4" name="object 4"/>
          <p:cNvSpPr txBox="1"/>
          <p:nvPr/>
        </p:nvSpPr>
        <p:spPr>
          <a:xfrm>
            <a:off x="2288539" y="4329176"/>
            <a:ext cx="2071370" cy="482600"/>
          </a:xfrm>
          <a:prstGeom prst="rect">
            <a:avLst/>
          </a:prstGeom>
        </p:spPr>
        <p:txBody>
          <a:bodyPr vert="horz" wrap="square" lIns="0" tIns="12065" rIns="0" bIns="0" rtlCol="0">
            <a:spAutoFit/>
          </a:bodyPr>
          <a:lstStyle/>
          <a:p>
            <a:pPr marL="12700" marR="5080" algn="just">
              <a:lnSpc>
                <a:spcPct val="100000"/>
              </a:lnSpc>
              <a:spcBef>
                <a:spcPts val="95"/>
              </a:spcBef>
            </a:pPr>
            <a:r>
              <a:rPr sz="1000" b="0" dirty="0">
                <a:solidFill>
                  <a:schemeClr val="tx1"/>
                </a:solidFill>
                <a:latin typeface="BrownStd Light"/>
                <a:cs typeface="BrownStd Light"/>
              </a:rPr>
              <a:t>We</a:t>
            </a:r>
            <a:r>
              <a:rPr sz="1000" b="0" spc="75" dirty="0">
                <a:solidFill>
                  <a:schemeClr val="tx1"/>
                </a:solidFill>
                <a:latin typeface="BrownStd Light"/>
                <a:cs typeface="BrownStd Light"/>
              </a:rPr>
              <a:t> </a:t>
            </a:r>
            <a:r>
              <a:rPr sz="1000" b="0" dirty="0">
                <a:solidFill>
                  <a:schemeClr val="tx1"/>
                </a:solidFill>
                <a:latin typeface="BrownStd Light"/>
                <a:cs typeface="BrownStd Light"/>
              </a:rPr>
              <a:t>take</a:t>
            </a:r>
            <a:r>
              <a:rPr sz="1000" b="0" spc="90" dirty="0">
                <a:solidFill>
                  <a:schemeClr val="tx1"/>
                </a:solidFill>
                <a:latin typeface="BrownStd Light"/>
                <a:cs typeface="BrownStd Light"/>
              </a:rPr>
              <a:t> </a:t>
            </a:r>
            <a:r>
              <a:rPr sz="1000" b="0" dirty="0">
                <a:solidFill>
                  <a:schemeClr val="tx1"/>
                </a:solidFill>
                <a:latin typeface="BrownStd Light"/>
                <a:cs typeface="BrownStd Light"/>
              </a:rPr>
              <a:t>a</a:t>
            </a:r>
            <a:r>
              <a:rPr sz="1000" b="0" spc="90" dirty="0">
                <a:solidFill>
                  <a:schemeClr val="tx1"/>
                </a:solidFill>
                <a:latin typeface="BrownStd Light"/>
                <a:cs typeface="BrownStd Light"/>
              </a:rPr>
              <a:t> </a:t>
            </a:r>
            <a:r>
              <a:rPr sz="1000" b="0" dirty="0">
                <a:solidFill>
                  <a:schemeClr val="tx1"/>
                </a:solidFill>
                <a:latin typeface="BrownStd Light"/>
                <a:cs typeface="BrownStd Light"/>
              </a:rPr>
              <a:t>fresh</a:t>
            </a:r>
            <a:r>
              <a:rPr sz="1000" b="0" spc="85" dirty="0">
                <a:solidFill>
                  <a:schemeClr val="tx1"/>
                </a:solidFill>
                <a:latin typeface="BrownStd Light"/>
                <a:cs typeface="BrownStd Light"/>
              </a:rPr>
              <a:t> </a:t>
            </a:r>
            <a:r>
              <a:rPr sz="1000" b="0" dirty="0">
                <a:solidFill>
                  <a:schemeClr val="tx1"/>
                </a:solidFill>
                <a:latin typeface="BrownStd Light"/>
                <a:cs typeface="BrownStd Light"/>
              </a:rPr>
              <a:t>inspiring</a:t>
            </a:r>
            <a:r>
              <a:rPr sz="1000" b="0" spc="85" dirty="0">
                <a:solidFill>
                  <a:schemeClr val="tx1"/>
                </a:solidFill>
                <a:latin typeface="BrownStd Light"/>
                <a:cs typeface="BrownStd Light"/>
              </a:rPr>
              <a:t> </a:t>
            </a:r>
            <a:r>
              <a:rPr sz="1000" b="0" spc="-25" dirty="0">
                <a:solidFill>
                  <a:schemeClr val="tx1"/>
                </a:solidFill>
                <a:latin typeface="BrownStd Light"/>
                <a:cs typeface="BrownStd Light"/>
              </a:rPr>
              <a:t>approach </a:t>
            </a:r>
            <a:r>
              <a:rPr sz="1000" b="0" spc="-10" dirty="0">
                <a:solidFill>
                  <a:schemeClr val="tx1"/>
                </a:solidFill>
                <a:latin typeface="BrownStd Light"/>
                <a:cs typeface="BrownStd Light"/>
              </a:rPr>
              <a:t>to</a:t>
            </a:r>
            <a:r>
              <a:rPr sz="1000" b="0" spc="-40" dirty="0">
                <a:solidFill>
                  <a:schemeClr val="tx1"/>
                </a:solidFill>
                <a:latin typeface="BrownStd Light"/>
                <a:cs typeface="BrownStd Light"/>
              </a:rPr>
              <a:t> </a:t>
            </a:r>
            <a:r>
              <a:rPr sz="1000" b="0" spc="-30" dirty="0">
                <a:solidFill>
                  <a:schemeClr val="tx1"/>
                </a:solidFill>
                <a:latin typeface="BrownStd Light"/>
                <a:cs typeface="BrownStd Light"/>
              </a:rPr>
              <a:t>opera</a:t>
            </a:r>
            <a:r>
              <a:rPr sz="1000" b="0" spc="-40" dirty="0">
                <a:solidFill>
                  <a:schemeClr val="tx1"/>
                </a:solidFill>
                <a:latin typeface="BrownStd Light"/>
                <a:cs typeface="BrownStd Light"/>
              </a:rPr>
              <a:t> </a:t>
            </a:r>
            <a:r>
              <a:rPr sz="1000" b="0" spc="-20" dirty="0">
                <a:solidFill>
                  <a:schemeClr val="tx1"/>
                </a:solidFill>
                <a:latin typeface="BrownStd Light"/>
                <a:cs typeface="BrownStd Light"/>
              </a:rPr>
              <a:t>to</a:t>
            </a:r>
            <a:r>
              <a:rPr sz="1000" b="0" spc="-40" dirty="0">
                <a:solidFill>
                  <a:schemeClr val="tx1"/>
                </a:solidFill>
                <a:latin typeface="BrownStd Light"/>
                <a:cs typeface="BrownStd Light"/>
              </a:rPr>
              <a:t> </a:t>
            </a:r>
            <a:r>
              <a:rPr sz="1000" b="0" spc="-20" dirty="0">
                <a:solidFill>
                  <a:schemeClr val="tx1"/>
                </a:solidFill>
                <a:latin typeface="BrownStd Light"/>
                <a:cs typeface="BrownStd Light"/>
              </a:rPr>
              <a:t>reflect</a:t>
            </a:r>
            <a:r>
              <a:rPr sz="1000" b="0" spc="-40" dirty="0">
                <a:solidFill>
                  <a:schemeClr val="tx1"/>
                </a:solidFill>
                <a:latin typeface="BrownStd Light"/>
                <a:cs typeface="BrownStd Light"/>
              </a:rPr>
              <a:t> </a:t>
            </a:r>
            <a:r>
              <a:rPr sz="1000" b="0" spc="-10" dirty="0">
                <a:solidFill>
                  <a:schemeClr val="tx1"/>
                </a:solidFill>
                <a:latin typeface="BrownStd Light"/>
                <a:cs typeface="BrownStd Light"/>
              </a:rPr>
              <a:t>the</a:t>
            </a:r>
            <a:r>
              <a:rPr sz="1000" b="0" spc="-15" dirty="0">
                <a:solidFill>
                  <a:schemeClr val="tx1"/>
                </a:solidFill>
                <a:latin typeface="BrownStd Light"/>
                <a:cs typeface="BrownStd Light"/>
              </a:rPr>
              <a:t> </a:t>
            </a:r>
            <a:r>
              <a:rPr sz="1000" b="0" spc="-30" dirty="0">
                <a:solidFill>
                  <a:schemeClr val="tx1"/>
                </a:solidFill>
                <a:latin typeface="BrownStd Light"/>
                <a:cs typeface="BrownStd Light"/>
              </a:rPr>
              <a:t>diversity</a:t>
            </a:r>
            <a:r>
              <a:rPr sz="1000" b="0" spc="-40" dirty="0">
                <a:solidFill>
                  <a:schemeClr val="tx1"/>
                </a:solidFill>
                <a:latin typeface="BrownStd Light"/>
                <a:cs typeface="BrownStd Light"/>
              </a:rPr>
              <a:t> </a:t>
            </a:r>
            <a:r>
              <a:rPr sz="1000" b="0" spc="-10" dirty="0">
                <a:solidFill>
                  <a:schemeClr val="tx1"/>
                </a:solidFill>
                <a:latin typeface="BrownStd Light"/>
                <a:cs typeface="BrownStd Light"/>
              </a:rPr>
              <a:t>of</a:t>
            </a:r>
            <a:r>
              <a:rPr sz="1000" b="0" spc="-25" dirty="0">
                <a:solidFill>
                  <a:schemeClr val="tx1"/>
                </a:solidFill>
                <a:latin typeface="BrownStd Light"/>
                <a:cs typeface="BrownStd Light"/>
              </a:rPr>
              <a:t> our </a:t>
            </a:r>
            <a:r>
              <a:rPr sz="1000" b="0" spc="-10" dirty="0">
                <a:solidFill>
                  <a:schemeClr val="tx1"/>
                </a:solidFill>
                <a:latin typeface="BrownStd Light"/>
                <a:cs typeface="BrownStd Light"/>
              </a:rPr>
              <a:t>culture.</a:t>
            </a:r>
            <a:endParaRPr sz="1000" dirty="0">
              <a:solidFill>
                <a:schemeClr val="tx1"/>
              </a:solidFill>
              <a:latin typeface="BrownStd Light"/>
              <a:cs typeface="BrownStd Light"/>
            </a:endParaRPr>
          </a:p>
        </p:txBody>
      </p:sp>
      <p:sp>
        <p:nvSpPr>
          <p:cNvPr id="5" name="object 5"/>
          <p:cNvSpPr txBox="1"/>
          <p:nvPr/>
        </p:nvSpPr>
        <p:spPr>
          <a:xfrm>
            <a:off x="2288539" y="4950967"/>
            <a:ext cx="2255520" cy="1244600"/>
          </a:xfrm>
          <a:prstGeom prst="rect">
            <a:avLst/>
          </a:prstGeom>
        </p:spPr>
        <p:txBody>
          <a:bodyPr vert="horz" wrap="square" lIns="0" tIns="12065" rIns="0" bIns="0" rtlCol="0">
            <a:spAutoFit/>
          </a:bodyPr>
          <a:lstStyle/>
          <a:p>
            <a:pPr marL="12700" marR="5080" algn="just">
              <a:lnSpc>
                <a:spcPct val="100000"/>
              </a:lnSpc>
              <a:spcBef>
                <a:spcPts val="95"/>
              </a:spcBef>
            </a:pPr>
            <a:r>
              <a:rPr sz="1000" b="0" spc="-45" dirty="0">
                <a:solidFill>
                  <a:schemeClr val="tx1"/>
                </a:solidFill>
                <a:latin typeface="BrownStd Light"/>
                <a:cs typeface="BrownStd Light"/>
              </a:rPr>
              <a:t>We</a:t>
            </a:r>
            <a:r>
              <a:rPr sz="1000" b="0" spc="-25" dirty="0">
                <a:solidFill>
                  <a:schemeClr val="tx1"/>
                </a:solidFill>
                <a:latin typeface="BrownStd Light"/>
                <a:cs typeface="BrownStd Light"/>
              </a:rPr>
              <a:t> </a:t>
            </a:r>
            <a:r>
              <a:rPr sz="1000" b="0" spc="-30" dirty="0">
                <a:solidFill>
                  <a:schemeClr val="tx1"/>
                </a:solidFill>
                <a:latin typeface="BrownStd Light"/>
                <a:cs typeface="BrownStd Light"/>
              </a:rPr>
              <a:t>believe</a:t>
            </a:r>
            <a:r>
              <a:rPr sz="1000" b="0" spc="-40" dirty="0">
                <a:solidFill>
                  <a:schemeClr val="tx1"/>
                </a:solidFill>
                <a:latin typeface="BrownStd Light"/>
                <a:cs typeface="BrownStd Light"/>
              </a:rPr>
              <a:t> </a:t>
            </a:r>
            <a:r>
              <a:rPr sz="1000" b="0" spc="-20" dirty="0">
                <a:solidFill>
                  <a:schemeClr val="tx1"/>
                </a:solidFill>
                <a:latin typeface="BrownStd Light"/>
                <a:cs typeface="BrownStd Light"/>
              </a:rPr>
              <a:t>that</a:t>
            </a:r>
            <a:r>
              <a:rPr sz="1000" b="0" spc="-50" dirty="0">
                <a:solidFill>
                  <a:schemeClr val="tx1"/>
                </a:solidFill>
                <a:latin typeface="BrownStd Light"/>
                <a:cs typeface="BrownStd Light"/>
              </a:rPr>
              <a:t> </a:t>
            </a:r>
            <a:r>
              <a:rPr sz="1000" b="0" spc="-25" dirty="0">
                <a:solidFill>
                  <a:schemeClr val="tx1"/>
                </a:solidFill>
                <a:latin typeface="BrownStd Light"/>
                <a:cs typeface="BrownStd Light"/>
              </a:rPr>
              <a:t>opera</a:t>
            </a:r>
            <a:r>
              <a:rPr sz="1000" b="0" spc="-35" dirty="0">
                <a:solidFill>
                  <a:schemeClr val="tx1"/>
                </a:solidFill>
                <a:latin typeface="BrownStd Light"/>
                <a:cs typeface="BrownStd Light"/>
              </a:rPr>
              <a:t> </a:t>
            </a:r>
            <a:r>
              <a:rPr sz="1000" b="0" dirty="0">
                <a:solidFill>
                  <a:schemeClr val="tx1"/>
                </a:solidFill>
                <a:latin typeface="BrownStd Light"/>
                <a:cs typeface="BrownStd Light"/>
              </a:rPr>
              <a:t>is</a:t>
            </a:r>
            <a:r>
              <a:rPr sz="1000" b="0" spc="-20" dirty="0">
                <a:solidFill>
                  <a:schemeClr val="tx1"/>
                </a:solidFill>
                <a:latin typeface="BrownStd Light"/>
                <a:cs typeface="BrownStd Light"/>
              </a:rPr>
              <a:t> </a:t>
            </a:r>
            <a:r>
              <a:rPr sz="1000" b="0" dirty="0">
                <a:solidFill>
                  <a:schemeClr val="tx1"/>
                </a:solidFill>
                <a:latin typeface="BrownStd Light"/>
                <a:cs typeface="BrownStd Light"/>
              </a:rPr>
              <a:t>a</a:t>
            </a:r>
            <a:r>
              <a:rPr sz="1000" b="0" spc="-15" dirty="0">
                <a:solidFill>
                  <a:schemeClr val="tx1"/>
                </a:solidFill>
                <a:latin typeface="BrownStd Light"/>
                <a:cs typeface="BrownStd Light"/>
              </a:rPr>
              <a:t> </a:t>
            </a:r>
            <a:r>
              <a:rPr sz="1000" b="0" spc="-25" dirty="0">
                <a:solidFill>
                  <a:schemeClr val="tx1"/>
                </a:solidFill>
                <a:latin typeface="BrownStd Light"/>
                <a:cs typeface="BrownStd Light"/>
              </a:rPr>
              <a:t>living</a:t>
            </a:r>
            <a:r>
              <a:rPr sz="1000" b="0" spc="-45" dirty="0">
                <a:solidFill>
                  <a:schemeClr val="tx1"/>
                </a:solidFill>
                <a:latin typeface="BrownStd Light"/>
                <a:cs typeface="BrownStd Light"/>
              </a:rPr>
              <a:t> </a:t>
            </a:r>
            <a:r>
              <a:rPr sz="1000" b="0" dirty="0">
                <a:solidFill>
                  <a:schemeClr val="tx1"/>
                </a:solidFill>
                <a:latin typeface="BrownStd Light"/>
                <a:cs typeface="BrownStd Light"/>
              </a:rPr>
              <a:t>art</a:t>
            </a:r>
            <a:r>
              <a:rPr sz="1000" b="0" spc="-20" dirty="0">
                <a:solidFill>
                  <a:schemeClr val="tx1"/>
                </a:solidFill>
                <a:latin typeface="BrownStd Light"/>
                <a:cs typeface="BrownStd Light"/>
              </a:rPr>
              <a:t> form </a:t>
            </a:r>
            <a:r>
              <a:rPr sz="1000" b="0" spc="-10" dirty="0">
                <a:solidFill>
                  <a:schemeClr val="tx1"/>
                </a:solidFill>
                <a:latin typeface="BrownStd Light"/>
                <a:cs typeface="BrownStd Light"/>
              </a:rPr>
              <a:t>able</a:t>
            </a:r>
            <a:r>
              <a:rPr sz="1000" b="0" spc="-30" dirty="0">
                <a:solidFill>
                  <a:schemeClr val="tx1"/>
                </a:solidFill>
                <a:latin typeface="BrownStd Light"/>
                <a:cs typeface="BrownStd Light"/>
              </a:rPr>
              <a:t> </a:t>
            </a:r>
            <a:r>
              <a:rPr sz="1000" b="0" dirty="0">
                <a:solidFill>
                  <a:schemeClr val="tx1"/>
                </a:solidFill>
                <a:latin typeface="BrownStd Light"/>
                <a:cs typeface="BrownStd Light"/>
              </a:rPr>
              <a:t>to</a:t>
            </a:r>
            <a:r>
              <a:rPr sz="1000" b="0" spc="-70" dirty="0">
                <a:solidFill>
                  <a:schemeClr val="tx1"/>
                </a:solidFill>
                <a:latin typeface="BrownStd Light"/>
                <a:cs typeface="BrownStd Light"/>
              </a:rPr>
              <a:t> </a:t>
            </a:r>
            <a:r>
              <a:rPr sz="1000" b="0" spc="-10" dirty="0">
                <a:solidFill>
                  <a:schemeClr val="tx1"/>
                </a:solidFill>
                <a:latin typeface="BrownStd Light"/>
                <a:cs typeface="BrownStd Light"/>
              </a:rPr>
              <a:t>connect</a:t>
            </a:r>
            <a:r>
              <a:rPr sz="1000" b="0" spc="-40" dirty="0">
                <a:solidFill>
                  <a:schemeClr val="tx1"/>
                </a:solidFill>
                <a:latin typeface="BrownStd Light"/>
                <a:cs typeface="BrownStd Light"/>
              </a:rPr>
              <a:t> </a:t>
            </a:r>
            <a:r>
              <a:rPr sz="1000" b="0" dirty="0">
                <a:solidFill>
                  <a:schemeClr val="tx1"/>
                </a:solidFill>
                <a:latin typeface="BrownStd Light"/>
                <a:cs typeface="BrownStd Light"/>
              </a:rPr>
              <a:t>to</a:t>
            </a:r>
            <a:r>
              <a:rPr sz="1000" b="0" spc="-55" dirty="0">
                <a:solidFill>
                  <a:schemeClr val="tx1"/>
                </a:solidFill>
                <a:latin typeface="BrownStd Light"/>
                <a:cs typeface="BrownStd Light"/>
              </a:rPr>
              <a:t> </a:t>
            </a:r>
            <a:r>
              <a:rPr sz="1000" b="0" spc="-10" dirty="0">
                <a:solidFill>
                  <a:schemeClr val="tx1"/>
                </a:solidFill>
                <a:latin typeface="BrownStd Light"/>
                <a:cs typeface="BrownStd Light"/>
              </a:rPr>
              <a:t>people</a:t>
            </a:r>
            <a:r>
              <a:rPr sz="1000" b="0" spc="-35" dirty="0">
                <a:solidFill>
                  <a:schemeClr val="tx1"/>
                </a:solidFill>
                <a:latin typeface="BrownStd Light"/>
                <a:cs typeface="BrownStd Light"/>
              </a:rPr>
              <a:t> </a:t>
            </a:r>
            <a:r>
              <a:rPr sz="1000" b="0" spc="-10" dirty="0">
                <a:solidFill>
                  <a:schemeClr val="tx1"/>
                </a:solidFill>
                <a:latin typeface="BrownStd Light"/>
                <a:cs typeface="BrownStd Light"/>
              </a:rPr>
              <a:t>from</a:t>
            </a:r>
            <a:r>
              <a:rPr sz="1000" b="0" spc="-55" dirty="0">
                <a:solidFill>
                  <a:schemeClr val="tx1"/>
                </a:solidFill>
                <a:latin typeface="BrownStd Light"/>
                <a:cs typeface="BrownStd Light"/>
              </a:rPr>
              <a:t> </a:t>
            </a:r>
            <a:r>
              <a:rPr sz="1000" b="0" dirty="0">
                <a:solidFill>
                  <a:schemeClr val="tx1"/>
                </a:solidFill>
                <a:latin typeface="BrownStd Light"/>
                <a:cs typeface="BrownStd Light"/>
              </a:rPr>
              <a:t>all</a:t>
            </a:r>
            <a:r>
              <a:rPr sz="1000" b="0" spc="-35" dirty="0">
                <a:solidFill>
                  <a:schemeClr val="tx1"/>
                </a:solidFill>
                <a:latin typeface="BrownStd Light"/>
                <a:cs typeface="BrownStd Light"/>
              </a:rPr>
              <a:t> </a:t>
            </a:r>
            <a:r>
              <a:rPr sz="1000" b="0" spc="-20" dirty="0">
                <a:solidFill>
                  <a:schemeClr val="tx1"/>
                </a:solidFill>
                <a:latin typeface="BrownStd Light"/>
                <a:cs typeface="BrownStd Light"/>
              </a:rPr>
              <a:t>parts </a:t>
            </a:r>
            <a:r>
              <a:rPr sz="1000" b="0" dirty="0">
                <a:solidFill>
                  <a:schemeClr val="tx1"/>
                </a:solidFill>
                <a:latin typeface="BrownStd Light"/>
                <a:cs typeface="BrownStd Light"/>
              </a:rPr>
              <a:t>of</a:t>
            </a:r>
            <a:r>
              <a:rPr sz="1000" b="0" spc="150" dirty="0">
                <a:solidFill>
                  <a:schemeClr val="tx1"/>
                </a:solidFill>
                <a:latin typeface="BrownStd Light"/>
                <a:cs typeface="BrownStd Light"/>
              </a:rPr>
              <a:t> </a:t>
            </a:r>
            <a:r>
              <a:rPr sz="1000" b="0" dirty="0">
                <a:solidFill>
                  <a:schemeClr val="tx1"/>
                </a:solidFill>
                <a:latin typeface="BrownStd Light"/>
                <a:cs typeface="BrownStd Light"/>
              </a:rPr>
              <a:t>our</a:t>
            </a:r>
            <a:r>
              <a:rPr sz="1000" b="0" spc="145" dirty="0">
                <a:solidFill>
                  <a:schemeClr val="tx1"/>
                </a:solidFill>
                <a:latin typeface="BrownStd Light"/>
                <a:cs typeface="BrownStd Light"/>
              </a:rPr>
              <a:t> </a:t>
            </a:r>
            <a:r>
              <a:rPr sz="1000" b="0" dirty="0">
                <a:solidFill>
                  <a:schemeClr val="tx1"/>
                </a:solidFill>
                <a:latin typeface="BrownStd Light"/>
                <a:cs typeface="BrownStd Light"/>
              </a:rPr>
              <a:t>society.</a:t>
            </a:r>
            <a:r>
              <a:rPr sz="1000" b="0" spc="135" dirty="0">
                <a:solidFill>
                  <a:schemeClr val="tx1"/>
                </a:solidFill>
                <a:latin typeface="BrownStd Light"/>
                <a:cs typeface="BrownStd Light"/>
              </a:rPr>
              <a:t> </a:t>
            </a:r>
            <a:r>
              <a:rPr sz="1000" b="0" dirty="0">
                <a:solidFill>
                  <a:schemeClr val="tx1"/>
                </a:solidFill>
                <a:latin typeface="BrownStd Light"/>
                <a:cs typeface="BrownStd Light"/>
              </a:rPr>
              <a:t>We</a:t>
            </a:r>
            <a:r>
              <a:rPr sz="1000" b="0" spc="140" dirty="0">
                <a:solidFill>
                  <a:schemeClr val="tx1"/>
                </a:solidFill>
                <a:latin typeface="BrownStd Light"/>
                <a:cs typeface="BrownStd Light"/>
              </a:rPr>
              <a:t> </a:t>
            </a:r>
            <a:r>
              <a:rPr sz="1000" b="0" dirty="0">
                <a:solidFill>
                  <a:schemeClr val="tx1"/>
                </a:solidFill>
                <a:latin typeface="BrownStd Light"/>
                <a:cs typeface="BrownStd Light"/>
              </a:rPr>
              <a:t>collaborate</a:t>
            </a:r>
            <a:r>
              <a:rPr sz="1000" b="0" spc="140" dirty="0">
                <a:solidFill>
                  <a:schemeClr val="tx1"/>
                </a:solidFill>
                <a:latin typeface="BrownStd Light"/>
                <a:cs typeface="BrownStd Light"/>
              </a:rPr>
              <a:t> </a:t>
            </a:r>
            <a:r>
              <a:rPr sz="1000" b="0" dirty="0">
                <a:solidFill>
                  <a:schemeClr val="tx1"/>
                </a:solidFill>
                <a:latin typeface="BrownStd Light"/>
                <a:cs typeface="BrownStd Light"/>
              </a:rPr>
              <a:t>with</a:t>
            </a:r>
            <a:r>
              <a:rPr sz="1000" b="0" spc="155" dirty="0">
                <a:solidFill>
                  <a:schemeClr val="tx1"/>
                </a:solidFill>
                <a:latin typeface="BrownStd Light"/>
                <a:cs typeface="BrownStd Light"/>
              </a:rPr>
              <a:t> </a:t>
            </a:r>
            <a:r>
              <a:rPr sz="1000" b="0" spc="-50" dirty="0">
                <a:solidFill>
                  <a:schemeClr val="tx1"/>
                </a:solidFill>
                <a:latin typeface="BrownStd Light"/>
                <a:cs typeface="BrownStd Light"/>
              </a:rPr>
              <a:t>a </a:t>
            </a:r>
            <a:r>
              <a:rPr sz="1000" b="0" spc="-20" dirty="0">
                <a:solidFill>
                  <a:schemeClr val="tx1"/>
                </a:solidFill>
                <a:latin typeface="BrownStd Light"/>
                <a:cs typeface="BrownStd Light"/>
              </a:rPr>
              <a:t>range</a:t>
            </a:r>
            <a:r>
              <a:rPr sz="1000" b="0" spc="-35" dirty="0">
                <a:solidFill>
                  <a:schemeClr val="tx1"/>
                </a:solidFill>
                <a:latin typeface="BrownStd Light"/>
                <a:cs typeface="BrownStd Light"/>
              </a:rPr>
              <a:t> </a:t>
            </a:r>
            <a:r>
              <a:rPr sz="1000" b="0" dirty="0">
                <a:solidFill>
                  <a:schemeClr val="tx1"/>
                </a:solidFill>
                <a:latin typeface="BrownStd Light"/>
                <a:cs typeface="BrownStd Light"/>
              </a:rPr>
              <a:t>of</a:t>
            </a:r>
            <a:r>
              <a:rPr sz="1000" b="0" spc="-35" dirty="0">
                <a:solidFill>
                  <a:schemeClr val="tx1"/>
                </a:solidFill>
                <a:latin typeface="BrownStd Light"/>
                <a:cs typeface="BrownStd Light"/>
              </a:rPr>
              <a:t> </a:t>
            </a:r>
            <a:r>
              <a:rPr sz="1000" b="0" spc="-20" dirty="0">
                <a:solidFill>
                  <a:schemeClr val="tx1"/>
                </a:solidFill>
                <a:latin typeface="BrownStd Light"/>
                <a:cs typeface="BrownStd Light"/>
              </a:rPr>
              <a:t>artists</a:t>
            </a:r>
            <a:r>
              <a:rPr sz="1000" b="0" spc="-25" dirty="0">
                <a:solidFill>
                  <a:schemeClr val="tx1"/>
                </a:solidFill>
                <a:latin typeface="BrownStd Light"/>
                <a:cs typeface="BrownStd Light"/>
              </a:rPr>
              <a:t> </a:t>
            </a:r>
            <a:r>
              <a:rPr sz="1000" b="0" spc="-20" dirty="0">
                <a:solidFill>
                  <a:schemeClr val="tx1"/>
                </a:solidFill>
                <a:latin typeface="BrownStd Light"/>
                <a:cs typeface="BrownStd Light"/>
              </a:rPr>
              <a:t>and</a:t>
            </a:r>
            <a:r>
              <a:rPr sz="1000" b="0" spc="-40" dirty="0">
                <a:solidFill>
                  <a:schemeClr val="tx1"/>
                </a:solidFill>
                <a:latin typeface="BrownStd Light"/>
                <a:cs typeface="BrownStd Light"/>
              </a:rPr>
              <a:t> </a:t>
            </a:r>
            <a:r>
              <a:rPr sz="1000" b="0" dirty="0">
                <a:solidFill>
                  <a:schemeClr val="tx1"/>
                </a:solidFill>
                <a:latin typeface="BrownStd Light"/>
                <a:cs typeface="BrownStd Light"/>
              </a:rPr>
              <a:t>art</a:t>
            </a:r>
            <a:r>
              <a:rPr sz="1000" b="0" spc="-25" dirty="0">
                <a:solidFill>
                  <a:schemeClr val="tx1"/>
                </a:solidFill>
                <a:latin typeface="BrownStd Light"/>
                <a:cs typeface="BrownStd Light"/>
              </a:rPr>
              <a:t> </a:t>
            </a:r>
            <a:r>
              <a:rPr sz="1000" b="0" spc="-20" dirty="0">
                <a:solidFill>
                  <a:schemeClr val="tx1"/>
                </a:solidFill>
                <a:latin typeface="BrownStd Light"/>
                <a:cs typeface="BrownStd Light"/>
              </a:rPr>
              <a:t>forms</a:t>
            </a:r>
            <a:r>
              <a:rPr sz="1000" b="0" spc="-40" dirty="0">
                <a:solidFill>
                  <a:schemeClr val="tx1"/>
                </a:solidFill>
                <a:latin typeface="BrownStd Light"/>
                <a:cs typeface="BrownStd Light"/>
              </a:rPr>
              <a:t> </a:t>
            </a:r>
            <a:r>
              <a:rPr sz="1000" b="0" dirty="0">
                <a:solidFill>
                  <a:schemeClr val="tx1"/>
                </a:solidFill>
                <a:latin typeface="BrownStd Light"/>
                <a:cs typeface="BrownStd Light"/>
              </a:rPr>
              <a:t>as</a:t>
            </a:r>
            <a:r>
              <a:rPr sz="1000" b="0" spc="-35" dirty="0">
                <a:solidFill>
                  <a:schemeClr val="tx1"/>
                </a:solidFill>
                <a:latin typeface="BrownStd Light"/>
                <a:cs typeface="BrownStd Light"/>
              </a:rPr>
              <a:t> </a:t>
            </a:r>
            <a:r>
              <a:rPr sz="1000" b="0" dirty="0">
                <a:solidFill>
                  <a:schemeClr val="tx1"/>
                </a:solidFill>
                <a:latin typeface="BrownStd Light"/>
                <a:cs typeface="BrownStd Light"/>
              </a:rPr>
              <a:t>part</a:t>
            </a:r>
            <a:r>
              <a:rPr sz="1000" b="0" spc="-25" dirty="0">
                <a:solidFill>
                  <a:schemeClr val="tx1"/>
                </a:solidFill>
                <a:latin typeface="BrownStd Light"/>
                <a:cs typeface="BrownStd Light"/>
              </a:rPr>
              <a:t> of </a:t>
            </a:r>
            <a:r>
              <a:rPr sz="1000" b="0" spc="-20" dirty="0">
                <a:solidFill>
                  <a:schemeClr val="tx1"/>
                </a:solidFill>
                <a:latin typeface="BrownStd Light"/>
                <a:cs typeface="BrownStd Light"/>
              </a:rPr>
              <a:t>our</a:t>
            </a:r>
            <a:r>
              <a:rPr sz="1000" b="0" spc="-50" dirty="0">
                <a:solidFill>
                  <a:schemeClr val="tx1"/>
                </a:solidFill>
                <a:latin typeface="BrownStd Light"/>
                <a:cs typeface="BrownStd Light"/>
              </a:rPr>
              <a:t> </a:t>
            </a:r>
            <a:r>
              <a:rPr sz="1000" b="0" spc="-25" dirty="0">
                <a:solidFill>
                  <a:schemeClr val="tx1"/>
                </a:solidFill>
                <a:latin typeface="BrownStd Light"/>
                <a:cs typeface="BrownStd Light"/>
              </a:rPr>
              <a:t>commitment</a:t>
            </a:r>
            <a:r>
              <a:rPr sz="1000" b="0" spc="-45" dirty="0">
                <a:solidFill>
                  <a:schemeClr val="tx1"/>
                </a:solidFill>
                <a:latin typeface="BrownStd Light"/>
                <a:cs typeface="BrownStd Light"/>
              </a:rPr>
              <a:t> </a:t>
            </a:r>
            <a:r>
              <a:rPr sz="1000" b="0" spc="-10" dirty="0">
                <a:solidFill>
                  <a:schemeClr val="tx1"/>
                </a:solidFill>
                <a:latin typeface="BrownStd Light"/>
                <a:cs typeface="BrownStd Light"/>
              </a:rPr>
              <a:t>to</a:t>
            </a:r>
            <a:r>
              <a:rPr sz="1000" b="0" spc="-50" dirty="0">
                <a:solidFill>
                  <a:schemeClr val="tx1"/>
                </a:solidFill>
                <a:latin typeface="BrownStd Light"/>
                <a:cs typeface="BrownStd Light"/>
              </a:rPr>
              <a:t> </a:t>
            </a:r>
            <a:r>
              <a:rPr sz="1000" b="0" spc="-10" dirty="0">
                <a:solidFill>
                  <a:schemeClr val="tx1"/>
                </a:solidFill>
                <a:latin typeface="BrownStd Light"/>
                <a:cs typeface="BrownStd Light"/>
              </a:rPr>
              <a:t>the</a:t>
            </a:r>
            <a:r>
              <a:rPr sz="1000" b="0" spc="-35" dirty="0">
                <a:solidFill>
                  <a:schemeClr val="tx1"/>
                </a:solidFill>
                <a:latin typeface="BrownStd Light"/>
                <a:cs typeface="BrownStd Light"/>
              </a:rPr>
              <a:t> </a:t>
            </a:r>
            <a:r>
              <a:rPr sz="1000" b="0" spc="-25" dirty="0">
                <a:solidFill>
                  <a:schemeClr val="tx1"/>
                </a:solidFill>
                <a:latin typeface="BrownStd Light"/>
                <a:cs typeface="BrownStd Light"/>
              </a:rPr>
              <a:t>future</a:t>
            </a:r>
            <a:r>
              <a:rPr sz="1000" b="0" spc="-45" dirty="0">
                <a:solidFill>
                  <a:schemeClr val="tx1"/>
                </a:solidFill>
                <a:latin typeface="BrownStd Light"/>
                <a:cs typeface="BrownStd Light"/>
              </a:rPr>
              <a:t> </a:t>
            </a:r>
            <a:r>
              <a:rPr sz="1000" b="0" spc="-10" dirty="0">
                <a:solidFill>
                  <a:schemeClr val="tx1"/>
                </a:solidFill>
                <a:latin typeface="BrownStd Light"/>
                <a:cs typeface="BrownStd Light"/>
              </a:rPr>
              <a:t>of</a:t>
            </a:r>
            <a:r>
              <a:rPr sz="1000" b="0" spc="-45" dirty="0">
                <a:solidFill>
                  <a:schemeClr val="tx1"/>
                </a:solidFill>
                <a:latin typeface="BrownStd Light"/>
                <a:cs typeface="BrownStd Light"/>
              </a:rPr>
              <a:t> </a:t>
            </a:r>
            <a:r>
              <a:rPr sz="1000" b="0" dirty="0">
                <a:solidFill>
                  <a:schemeClr val="tx1"/>
                </a:solidFill>
                <a:latin typeface="BrownStd Light"/>
                <a:cs typeface="BrownStd Light"/>
              </a:rPr>
              <a:t>the</a:t>
            </a:r>
            <a:r>
              <a:rPr sz="1000" b="0" spc="-35" dirty="0">
                <a:solidFill>
                  <a:schemeClr val="tx1"/>
                </a:solidFill>
                <a:latin typeface="BrownStd Light"/>
                <a:cs typeface="BrownStd Light"/>
              </a:rPr>
              <a:t> </a:t>
            </a:r>
            <a:r>
              <a:rPr sz="1000" b="0" spc="-25" dirty="0">
                <a:solidFill>
                  <a:schemeClr val="tx1"/>
                </a:solidFill>
                <a:latin typeface="BrownStd Light"/>
                <a:cs typeface="BrownStd Light"/>
              </a:rPr>
              <a:t>art </a:t>
            </a:r>
            <a:r>
              <a:rPr sz="1000" b="0" spc="-30" dirty="0">
                <a:solidFill>
                  <a:schemeClr val="tx1"/>
                </a:solidFill>
                <a:latin typeface="BrownStd Light"/>
                <a:cs typeface="BrownStd Light"/>
              </a:rPr>
              <a:t>form.</a:t>
            </a:r>
            <a:r>
              <a:rPr sz="1000" b="0" spc="-110" dirty="0">
                <a:solidFill>
                  <a:schemeClr val="tx1"/>
                </a:solidFill>
                <a:latin typeface="BrownStd Light"/>
                <a:cs typeface="BrownStd Light"/>
              </a:rPr>
              <a:t> </a:t>
            </a:r>
            <a:r>
              <a:rPr sz="1000" b="0" spc="-30" dirty="0">
                <a:solidFill>
                  <a:schemeClr val="tx1"/>
                </a:solidFill>
                <a:latin typeface="BrownStd Light"/>
                <a:cs typeface="BrownStd Light"/>
              </a:rPr>
              <a:t>We</a:t>
            </a:r>
            <a:r>
              <a:rPr sz="1000" b="0" spc="-60" dirty="0">
                <a:solidFill>
                  <a:schemeClr val="tx1"/>
                </a:solidFill>
                <a:latin typeface="BrownStd Light"/>
                <a:cs typeface="BrownStd Light"/>
              </a:rPr>
              <a:t> </a:t>
            </a:r>
            <a:r>
              <a:rPr sz="1000" b="0" spc="-20" dirty="0">
                <a:solidFill>
                  <a:schemeClr val="tx1"/>
                </a:solidFill>
                <a:latin typeface="BrownStd Light"/>
                <a:cs typeface="BrownStd Light"/>
              </a:rPr>
              <a:t>sing</a:t>
            </a:r>
            <a:r>
              <a:rPr sz="1000" b="0" spc="-25" dirty="0">
                <a:solidFill>
                  <a:schemeClr val="tx1"/>
                </a:solidFill>
                <a:latin typeface="BrownStd Light"/>
                <a:cs typeface="BrownStd Light"/>
              </a:rPr>
              <a:t> </a:t>
            </a:r>
            <a:r>
              <a:rPr sz="1000" b="0" spc="-10" dirty="0">
                <a:solidFill>
                  <a:schemeClr val="tx1"/>
                </a:solidFill>
                <a:latin typeface="BrownStd Light"/>
                <a:cs typeface="BrownStd Light"/>
              </a:rPr>
              <a:t>in</a:t>
            </a:r>
            <a:r>
              <a:rPr sz="1000" b="0" spc="-40" dirty="0">
                <a:solidFill>
                  <a:schemeClr val="tx1"/>
                </a:solidFill>
                <a:latin typeface="BrownStd Light"/>
                <a:cs typeface="BrownStd Light"/>
              </a:rPr>
              <a:t> </a:t>
            </a:r>
            <a:r>
              <a:rPr sz="1000" b="0" spc="-35" dirty="0">
                <a:solidFill>
                  <a:schemeClr val="tx1"/>
                </a:solidFill>
                <a:latin typeface="BrownStd Light"/>
                <a:cs typeface="BrownStd Light"/>
              </a:rPr>
              <a:t>English,</a:t>
            </a:r>
            <a:r>
              <a:rPr sz="1000" b="0" spc="-60" dirty="0">
                <a:solidFill>
                  <a:schemeClr val="tx1"/>
                </a:solidFill>
                <a:latin typeface="BrownStd Light"/>
                <a:cs typeface="BrownStd Light"/>
              </a:rPr>
              <a:t> </a:t>
            </a:r>
            <a:r>
              <a:rPr sz="1000" b="0" spc="-20" dirty="0">
                <a:solidFill>
                  <a:schemeClr val="tx1"/>
                </a:solidFill>
                <a:latin typeface="BrownStd Light"/>
                <a:cs typeface="BrownStd Light"/>
              </a:rPr>
              <a:t>as</a:t>
            </a:r>
            <a:r>
              <a:rPr sz="1000" b="0" spc="-45" dirty="0">
                <a:solidFill>
                  <a:schemeClr val="tx1"/>
                </a:solidFill>
                <a:latin typeface="BrownStd Light"/>
                <a:cs typeface="BrownStd Light"/>
              </a:rPr>
              <a:t> </a:t>
            </a:r>
            <a:r>
              <a:rPr sz="1000" b="0" dirty="0">
                <a:solidFill>
                  <a:schemeClr val="tx1"/>
                </a:solidFill>
                <a:latin typeface="BrownStd Light"/>
                <a:cs typeface="BrownStd Light"/>
              </a:rPr>
              <a:t>we</a:t>
            </a:r>
            <a:r>
              <a:rPr sz="1000" b="0" spc="-15" dirty="0">
                <a:solidFill>
                  <a:schemeClr val="tx1"/>
                </a:solidFill>
                <a:latin typeface="BrownStd Light"/>
                <a:cs typeface="BrownStd Light"/>
              </a:rPr>
              <a:t> </a:t>
            </a:r>
            <a:r>
              <a:rPr sz="1000" b="0" spc="-10" dirty="0">
                <a:solidFill>
                  <a:schemeClr val="tx1"/>
                </a:solidFill>
                <a:latin typeface="BrownStd Light"/>
                <a:cs typeface="BrownStd Light"/>
              </a:rPr>
              <a:t>believe</a:t>
            </a:r>
            <a:endParaRPr sz="1000" dirty="0">
              <a:solidFill>
                <a:schemeClr val="tx1"/>
              </a:solidFill>
              <a:latin typeface="BrownStd Light"/>
              <a:cs typeface="BrownStd Light"/>
            </a:endParaRPr>
          </a:p>
          <a:p>
            <a:pPr marL="12700" marR="146685" algn="just">
              <a:lnSpc>
                <a:spcPct val="100000"/>
              </a:lnSpc>
            </a:pPr>
            <a:r>
              <a:rPr sz="1000" b="0" dirty="0">
                <a:solidFill>
                  <a:schemeClr val="tx1"/>
                </a:solidFill>
                <a:latin typeface="BrownStd Light"/>
                <a:cs typeface="BrownStd Light"/>
              </a:rPr>
              <a:t>it</a:t>
            </a:r>
            <a:r>
              <a:rPr sz="1000" b="0" spc="-30" dirty="0">
                <a:solidFill>
                  <a:schemeClr val="tx1"/>
                </a:solidFill>
                <a:latin typeface="BrownStd Light"/>
                <a:cs typeface="BrownStd Light"/>
              </a:rPr>
              <a:t> enhances</a:t>
            </a:r>
            <a:r>
              <a:rPr sz="1000" b="0" spc="-35" dirty="0">
                <a:solidFill>
                  <a:schemeClr val="tx1"/>
                </a:solidFill>
                <a:latin typeface="BrownStd Light"/>
                <a:cs typeface="BrownStd Light"/>
              </a:rPr>
              <a:t> </a:t>
            </a:r>
            <a:r>
              <a:rPr sz="1000" b="0" dirty="0">
                <a:solidFill>
                  <a:schemeClr val="tx1"/>
                </a:solidFill>
                <a:latin typeface="BrownStd Light"/>
                <a:cs typeface="BrownStd Light"/>
              </a:rPr>
              <a:t>the</a:t>
            </a:r>
            <a:r>
              <a:rPr sz="1000" b="0" spc="-15" dirty="0">
                <a:solidFill>
                  <a:schemeClr val="tx1"/>
                </a:solidFill>
                <a:latin typeface="BrownStd Light"/>
                <a:cs typeface="BrownStd Light"/>
              </a:rPr>
              <a:t> </a:t>
            </a:r>
            <a:r>
              <a:rPr sz="1000" b="0" spc="-25" dirty="0">
                <a:solidFill>
                  <a:schemeClr val="tx1"/>
                </a:solidFill>
                <a:latin typeface="BrownStd Light"/>
                <a:cs typeface="BrownStd Light"/>
              </a:rPr>
              <a:t>emotional</a:t>
            </a:r>
            <a:r>
              <a:rPr sz="1000" b="0" spc="-30" dirty="0">
                <a:solidFill>
                  <a:schemeClr val="tx1"/>
                </a:solidFill>
                <a:latin typeface="BrownStd Light"/>
                <a:cs typeface="BrownStd Light"/>
              </a:rPr>
              <a:t> </a:t>
            </a:r>
            <a:r>
              <a:rPr sz="1000" b="0" spc="-20" dirty="0">
                <a:solidFill>
                  <a:schemeClr val="tx1"/>
                </a:solidFill>
                <a:latin typeface="BrownStd Light"/>
                <a:cs typeface="BrownStd Light"/>
              </a:rPr>
              <a:t>connection between</a:t>
            </a:r>
            <a:r>
              <a:rPr sz="1000" b="0" spc="-5" dirty="0">
                <a:solidFill>
                  <a:schemeClr val="tx1"/>
                </a:solidFill>
                <a:latin typeface="BrownStd Light"/>
                <a:cs typeface="BrownStd Light"/>
              </a:rPr>
              <a:t> </a:t>
            </a:r>
            <a:r>
              <a:rPr sz="1000" b="0" spc="-25" dirty="0">
                <a:solidFill>
                  <a:schemeClr val="tx1"/>
                </a:solidFill>
                <a:latin typeface="BrownStd Light"/>
                <a:cs typeface="BrownStd Light"/>
              </a:rPr>
              <a:t>performers</a:t>
            </a:r>
            <a:r>
              <a:rPr sz="1000" b="0" spc="10" dirty="0">
                <a:solidFill>
                  <a:schemeClr val="tx1"/>
                </a:solidFill>
                <a:latin typeface="BrownStd Light"/>
                <a:cs typeface="BrownStd Light"/>
              </a:rPr>
              <a:t> </a:t>
            </a:r>
            <a:r>
              <a:rPr sz="1000" b="0" spc="-30" dirty="0">
                <a:solidFill>
                  <a:schemeClr val="tx1"/>
                </a:solidFill>
                <a:latin typeface="BrownStd Light"/>
                <a:cs typeface="BrownStd Light"/>
              </a:rPr>
              <a:t>and</a:t>
            </a:r>
            <a:r>
              <a:rPr sz="1000" b="0" spc="-120" dirty="0">
                <a:solidFill>
                  <a:schemeClr val="tx1"/>
                </a:solidFill>
                <a:latin typeface="BrownStd Light"/>
                <a:cs typeface="BrownStd Light"/>
              </a:rPr>
              <a:t> </a:t>
            </a:r>
            <a:r>
              <a:rPr sz="1000" b="0" spc="-10" dirty="0">
                <a:solidFill>
                  <a:schemeClr val="tx1"/>
                </a:solidFill>
                <a:latin typeface="BrownStd Light"/>
                <a:cs typeface="BrownStd Light"/>
              </a:rPr>
              <a:t>audiences.</a:t>
            </a:r>
            <a:endParaRPr sz="1000" dirty="0">
              <a:solidFill>
                <a:schemeClr val="tx1"/>
              </a:solidFill>
              <a:latin typeface="BrownStd Light"/>
              <a:cs typeface="BrownStd Light"/>
            </a:endParaRPr>
          </a:p>
        </p:txBody>
      </p:sp>
      <p:sp>
        <p:nvSpPr>
          <p:cNvPr id="6" name="object 6"/>
          <p:cNvSpPr txBox="1"/>
          <p:nvPr/>
        </p:nvSpPr>
        <p:spPr>
          <a:xfrm>
            <a:off x="2288539" y="6335064"/>
            <a:ext cx="2175510" cy="635000"/>
          </a:xfrm>
          <a:prstGeom prst="rect">
            <a:avLst/>
          </a:prstGeom>
        </p:spPr>
        <p:txBody>
          <a:bodyPr vert="horz" wrap="square" lIns="0" tIns="12065" rIns="0" bIns="0" rtlCol="0">
            <a:spAutoFit/>
          </a:bodyPr>
          <a:lstStyle/>
          <a:p>
            <a:pPr marL="12700" marR="5080" algn="just">
              <a:lnSpc>
                <a:spcPct val="100000"/>
              </a:lnSpc>
              <a:spcBef>
                <a:spcPts val="95"/>
              </a:spcBef>
            </a:pPr>
            <a:r>
              <a:rPr sz="1000" b="0" dirty="0">
                <a:solidFill>
                  <a:schemeClr val="tx1"/>
                </a:solidFill>
                <a:latin typeface="BrownStd Light"/>
                <a:cs typeface="BrownStd Light"/>
              </a:rPr>
              <a:t>We</a:t>
            </a:r>
            <a:r>
              <a:rPr sz="1000" b="0" spc="220" dirty="0">
                <a:solidFill>
                  <a:schemeClr val="tx1"/>
                </a:solidFill>
                <a:latin typeface="BrownStd Light"/>
                <a:cs typeface="BrownStd Light"/>
              </a:rPr>
              <a:t> </a:t>
            </a:r>
            <a:r>
              <a:rPr sz="1000" b="0" dirty="0">
                <a:solidFill>
                  <a:schemeClr val="tx1"/>
                </a:solidFill>
                <a:latin typeface="BrownStd Light"/>
                <a:cs typeface="BrownStd Light"/>
              </a:rPr>
              <a:t>encourage</a:t>
            </a:r>
            <a:r>
              <a:rPr sz="1000" b="0" spc="235" dirty="0">
                <a:solidFill>
                  <a:schemeClr val="tx1"/>
                </a:solidFill>
                <a:latin typeface="BrownStd Light"/>
                <a:cs typeface="BrownStd Light"/>
              </a:rPr>
              <a:t> </a:t>
            </a:r>
            <a:r>
              <a:rPr sz="1000" b="0" dirty="0">
                <a:solidFill>
                  <a:schemeClr val="tx1"/>
                </a:solidFill>
                <a:latin typeface="BrownStd Light"/>
                <a:cs typeface="BrownStd Light"/>
              </a:rPr>
              <a:t>creativity</a:t>
            </a:r>
            <a:r>
              <a:rPr sz="1000" b="0" spc="240" dirty="0">
                <a:solidFill>
                  <a:schemeClr val="tx1"/>
                </a:solidFill>
                <a:latin typeface="BrownStd Light"/>
                <a:cs typeface="BrownStd Light"/>
              </a:rPr>
              <a:t> </a:t>
            </a:r>
            <a:r>
              <a:rPr sz="1000" b="0" spc="-25" dirty="0">
                <a:solidFill>
                  <a:schemeClr val="tx1"/>
                </a:solidFill>
                <a:latin typeface="BrownStd Light"/>
                <a:cs typeface="BrownStd Light"/>
              </a:rPr>
              <a:t>throughout </a:t>
            </a:r>
            <a:r>
              <a:rPr sz="1000" b="0" dirty="0">
                <a:solidFill>
                  <a:schemeClr val="tx1"/>
                </a:solidFill>
                <a:latin typeface="BrownStd Light"/>
                <a:cs typeface="BrownStd Light"/>
              </a:rPr>
              <a:t>the</a:t>
            </a:r>
            <a:r>
              <a:rPr sz="1000" b="0" spc="-10" dirty="0">
                <a:solidFill>
                  <a:schemeClr val="tx1"/>
                </a:solidFill>
                <a:latin typeface="BrownStd Light"/>
                <a:cs typeface="BrownStd Light"/>
              </a:rPr>
              <a:t> </a:t>
            </a:r>
            <a:r>
              <a:rPr sz="1000" b="0" spc="-20" dirty="0">
                <a:solidFill>
                  <a:schemeClr val="tx1"/>
                </a:solidFill>
                <a:latin typeface="BrownStd Light"/>
                <a:cs typeface="BrownStd Light"/>
              </a:rPr>
              <a:t>company</a:t>
            </a:r>
            <a:r>
              <a:rPr sz="1000" b="0" spc="-10" dirty="0">
                <a:solidFill>
                  <a:schemeClr val="tx1"/>
                </a:solidFill>
                <a:latin typeface="BrownStd Light"/>
                <a:cs typeface="BrownStd Light"/>
              </a:rPr>
              <a:t> </a:t>
            </a:r>
            <a:r>
              <a:rPr sz="1000" b="0" dirty="0">
                <a:solidFill>
                  <a:schemeClr val="tx1"/>
                </a:solidFill>
                <a:latin typeface="BrownStd Light"/>
                <a:cs typeface="BrownStd Light"/>
              </a:rPr>
              <a:t>and our</a:t>
            </a:r>
            <a:r>
              <a:rPr sz="1000" b="0" spc="-5" dirty="0">
                <a:solidFill>
                  <a:schemeClr val="tx1"/>
                </a:solidFill>
                <a:latin typeface="BrownStd Light"/>
                <a:cs typeface="BrownStd Light"/>
              </a:rPr>
              <a:t> </a:t>
            </a:r>
            <a:r>
              <a:rPr sz="1000" b="0" spc="-20" dirty="0">
                <a:solidFill>
                  <a:schemeClr val="tx1"/>
                </a:solidFill>
                <a:latin typeface="BrownStd Light"/>
                <a:cs typeface="BrownStd Light"/>
              </a:rPr>
              <a:t>commitment</a:t>
            </a:r>
            <a:r>
              <a:rPr sz="1000" b="0" spc="-10" dirty="0">
                <a:solidFill>
                  <a:schemeClr val="tx1"/>
                </a:solidFill>
                <a:latin typeface="BrownStd Light"/>
                <a:cs typeface="BrownStd Light"/>
              </a:rPr>
              <a:t> </a:t>
            </a:r>
            <a:r>
              <a:rPr sz="1000" b="0" spc="-25" dirty="0">
                <a:solidFill>
                  <a:schemeClr val="tx1"/>
                </a:solidFill>
                <a:latin typeface="BrownStd Light"/>
                <a:cs typeface="BrownStd Light"/>
              </a:rPr>
              <a:t>to </a:t>
            </a:r>
            <a:r>
              <a:rPr sz="1000" b="0" spc="-20" dirty="0">
                <a:solidFill>
                  <a:schemeClr val="tx1"/>
                </a:solidFill>
                <a:latin typeface="BrownStd Light"/>
                <a:cs typeface="BrownStd Light"/>
              </a:rPr>
              <a:t>the</a:t>
            </a:r>
            <a:r>
              <a:rPr sz="1000" b="0" spc="-50" dirty="0">
                <a:solidFill>
                  <a:schemeClr val="tx1"/>
                </a:solidFill>
                <a:latin typeface="BrownStd Light"/>
                <a:cs typeface="BrownStd Light"/>
              </a:rPr>
              <a:t> </a:t>
            </a:r>
            <a:r>
              <a:rPr sz="1000" b="0" spc="-30" dirty="0">
                <a:solidFill>
                  <a:schemeClr val="tx1"/>
                </a:solidFill>
                <a:latin typeface="BrownStd Light"/>
                <a:cs typeface="BrownStd Light"/>
              </a:rPr>
              <a:t>future</a:t>
            </a:r>
            <a:r>
              <a:rPr sz="1000" b="0" spc="-40" dirty="0">
                <a:solidFill>
                  <a:schemeClr val="tx1"/>
                </a:solidFill>
                <a:latin typeface="BrownStd Light"/>
                <a:cs typeface="BrownStd Light"/>
              </a:rPr>
              <a:t> </a:t>
            </a:r>
            <a:r>
              <a:rPr sz="1000" b="0" spc="-10" dirty="0">
                <a:solidFill>
                  <a:schemeClr val="tx1"/>
                </a:solidFill>
                <a:latin typeface="BrownStd Light"/>
                <a:cs typeface="BrownStd Light"/>
              </a:rPr>
              <a:t>of</a:t>
            </a:r>
            <a:r>
              <a:rPr sz="1000" b="0" spc="-25" dirty="0">
                <a:solidFill>
                  <a:schemeClr val="tx1"/>
                </a:solidFill>
                <a:latin typeface="BrownStd Light"/>
                <a:cs typeface="BrownStd Light"/>
              </a:rPr>
              <a:t> opera</a:t>
            </a:r>
            <a:r>
              <a:rPr sz="1000" b="0" spc="-35" dirty="0">
                <a:solidFill>
                  <a:schemeClr val="tx1"/>
                </a:solidFill>
                <a:latin typeface="BrownStd Light"/>
                <a:cs typeface="BrownStd Light"/>
              </a:rPr>
              <a:t> </a:t>
            </a:r>
            <a:r>
              <a:rPr sz="1000" b="0" spc="-30" dirty="0">
                <a:solidFill>
                  <a:schemeClr val="tx1"/>
                </a:solidFill>
                <a:latin typeface="BrownStd Light"/>
                <a:cs typeface="BrownStd Light"/>
              </a:rPr>
              <a:t>provides</a:t>
            </a:r>
            <a:r>
              <a:rPr sz="1000" b="0" spc="-35" dirty="0">
                <a:solidFill>
                  <a:schemeClr val="tx1"/>
                </a:solidFill>
                <a:latin typeface="BrownStd Light"/>
                <a:cs typeface="BrownStd Light"/>
              </a:rPr>
              <a:t> </a:t>
            </a:r>
            <a:r>
              <a:rPr sz="1000" b="0" dirty="0">
                <a:solidFill>
                  <a:schemeClr val="tx1"/>
                </a:solidFill>
                <a:latin typeface="BrownStd Light"/>
                <a:cs typeface="BrownStd Light"/>
              </a:rPr>
              <a:t>a</a:t>
            </a:r>
            <a:r>
              <a:rPr sz="1000" b="0" spc="-5" dirty="0">
                <a:solidFill>
                  <a:schemeClr val="tx1"/>
                </a:solidFill>
                <a:latin typeface="BrownStd Light"/>
                <a:cs typeface="BrownStd Light"/>
              </a:rPr>
              <a:t> </a:t>
            </a:r>
            <a:r>
              <a:rPr sz="1000" b="0" spc="-10" dirty="0">
                <a:solidFill>
                  <a:schemeClr val="tx1"/>
                </a:solidFill>
                <a:latin typeface="BrownStd Light"/>
                <a:cs typeface="BrownStd Light"/>
              </a:rPr>
              <a:t>platform </a:t>
            </a:r>
            <a:r>
              <a:rPr sz="1000" b="0" dirty="0">
                <a:solidFill>
                  <a:schemeClr val="tx1"/>
                </a:solidFill>
                <a:latin typeface="BrownStd Light"/>
                <a:cs typeface="BrownStd Light"/>
              </a:rPr>
              <a:t>to</a:t>
            </a:r>
            <a:r>
              <a:rPr sz="1000" b="0" spc="-20" dirty="0">
                <a:solidFill>
                  <a:schemeClr val="tx1"/>
                </a:solidFill>
                <a:latin typeface="BrownStd Light"/>
                <a:cs typeface="BrownStd Light"/>
              </a:rPr>
              <a:t> </a:t>
            </a:r>
            <a:r>
              <a:rPr sz="1000" b="0" spc="-25" dirty="0">
                <a:solidFill>
                  <a:schemeClr val="tx1"/>
                </a:solidFill>
                <a:latin typeface="BrownStd Light"/>
                <a:cs typeface="BrownStd Light"/>
              </a:rPr>
              <a:t>develop</a:t>
            </a:r>
            <a:r>
              <a:rPr sz="1000" b="0" spc="15" dirty="0">
                <a:solidFill>
                  <a:schemeClr val="tx1"/>
                </a:solidFill>
                <a:latin typeface="BrownStd Light"/>
                <a:cs typeface="BrownStd Light"/>
              </a:rPr>
              <a:t> </a:t>
            </a:r>
            <a:r>
              <a:rPr sz="1000" b="0" spc="-35" dirty="0">
                <a:solidFill>
                  <a:schemeClr val="tx1"/>
                </a:solidFill>
                <a:latin typeface="BrownStd Light"/>
                <a:cs typeface="BrownStd Light"/>
              </a:rPr>
              <a:t>outstanding</a:t>
            </a:r>
            <a:r>
              <a:rPr sz="1000" b="0" spc="-45" dirty="0">
                <a:solidFill>
                  <a:schemeClr val="tx1"/>
                </a:solidFill>
                <a:latin typeface="BrownStd Light"/>
                <a:cs typeface="BrownStd Light"/>
              </a:rPr>
              <a:t> </a:t>
            </a:r>
            <a:r>
              <a:rPr sz="1000" b="0" spc="-10" dirty="0">
                <a:solidFill>
                  <a:schemeClr val="tx1"/>
                </a:solidFill>
                <a:latin typeface="BrownStd Light"/>
                <a:cs typeface="BrownStd Light"/>
              </a:rPr>
              <a:t>careers.</a:t>
            </a:r>
            <a:endParaRPr sz="1000" dirty="0">
              <a:solidFill>
                <a:schemeClr val="tx1"/>
              </a:solidFill>
              <a:latin typeface="BrownStd Light"/>
              <a:cs typeface="BrownStd Light"/>
            </a:endParaRPr>
          </a:p>
        </p:txBody>
      </p:sp>
      <p:sp>
        <p:nvSpPr>
          <p:cNvPr id="7" name="object 7"/>
          <p:cNvSpPr txBox="1"/>
          <p:nvPr/>
        </p:nvSpPr>
        <p:spPr>
          <a:xfrm>
            <a:off x="4967732" y="3400805"/>
            <a:ext cx="2209165" cy="939800"/>
          </a:xfrm>
          <a:prstGeom prst="rect">
            <a:avLst/>
          </a:prstGeom>
        </p:spPr>
        <p:txBody>
          <a:bodyPr vert="horz" wrap="square" lIns="0" tIns="12065" rIns="0" bIns="0" rtlCol="0">
            <a:spAutoFit/>
          </a:bodyPr>
          <a:lstStyle/>
          <a:p>
            <a:pPr marL="12700" marR="5080" algn="just">
              <a:lnSpc>
                <a:spcPct val="100000"/>
              </a:lnSpc>
              <a:spcBef>
                <a:spcPts val="95"/>
              </a:spcBef>
            </a:pPr>
            <a:r>
              <a:rPr sz="1000" b="0" spc="-20" dirty="0">
                <a:solidFill>
                  <a:schemeClr val="tx1"/>
                </a:solidFill>
                <a:latin typeface="BrownStd Light"/>
                <a:cs typeface="BrownStd Light"/>
              </a:rPr>
              <a:t>We</a:t>
            </a:r>
            <a:r>
              <a:rPr sz="1000" b="0" spc="-30" dirty="0">
                <a:solidFill>
                  <a:schemeClr val="tx1"/>
                </a:solidFill>
                <a:latin typeface="BrownStd Light"/>
                <a:cs typeface="BrownStd Light"/>
              </a:rPr>
              <a:t> </a:t>
            </a:r>
            <a:r>
              <a:rPr sz="1000" b="0" spc="-20" dirty="0">
                <a:solidFill>
                  <a:schemeClr val="tx1"/>
                </a:solidFill>
                <a:latin typeface="BrownStd Light"/>
                <a:cs typeface="BrownStd Light"/>
              </a:rPr>
              <a:t>are </a:t>
            </a:r>
            <a:r>
              <a:rPr sz="1000" b="0" dirty="0">
                <a:solidFill>
                  <a:schemeClr val="tx1"/>
                </a:solidFill>
                <a:latin typeface="BrownStd Light"/>
                <a:cs typeface="BrownStd Light"/>
              </a:rPr>
              <a:t>a</a:t>
            </a:r>
            <a:r>
              <a:rPr sz="1000" b="0" spc="30" dirty="0">
                <a:solidFill>
                  <a:schemeClr val="tx1"/>
                </a:solidFill>
                <a:latin typeface="BrownStd Light"/>
                <a:cs typeface="BrownStd Light"/>
              </a:rPr>
              <a:t> </a:t>
            </a:r>
            <a:r>
              <a:rPr sz="1000" b="0" spc="-35" dirty="0">
                <a:solidFill>
                  <a:schemeClr val="tx1"/>
                </a:solidFill>
                <a:latin typeface="BrownStd Light"/>
                <a:cs typeface="BrownStd Light"/>
              </a:rPr>
              <a:t>world-</a:t>
            </a:r>
            <a:r>
              <a:rPr sz="1000" b="0" spc="-20" dirty="0">
                <a:solidFill>
                  <a:schemeClr val="tx1"/>
                </a:solidFill>
                <a:latin typeface="BrownStd Light"/>
                <a:cs typeface="BrownStd Light"/>
              </a:rPr>
              <a:t>class </a:t>
            </a:r>
            <a:r>
              <a:rPr sz="1000" b="0" spc="-30" dirty="0">
                <a:solidFill>
                  <a:schemeClr val="tx1"/>
                </a:solidFill>
                <a:latin typeface="BrownStd Light"/>
                <a:cs typeface="BrownStd Light"/>
              </a:rPr>
              <a:t>national</a:t>
            </a:r>
            <a:r>
              <a:rPr sz="1000" b="0" spc="-20" dirty="0">
                <a:solidFill>
                  <a:schemeClr val="tx1"/>
                </a:solidFill>
                <a:latin typeface="BrownStd Light"/>
                <a:cs typeface="BrownStd Light"/>
              </a:rPr>
              <a:t> </a:t>
            </a:r>
            <a:r>
              <a:rPr sz="1000" b="0" spc="-10" dirty="0">
                <a:solidFill>
                  <a:schemeClr val="tx1"/>
                </a:solidFill>
                <a:latin typeface="BrownStd Light"/>
                <a:cs typeface="BrownStd Light"/>
              </a:rPr>
              <a:t>company </a:t>
            </a:r>
            <a:r>
              <a:rPr sz="1000" b="0" dirty="0">
                <a:solidFill>
                  <a:schemeClr val="tx1"/>
                </a:solidFill>
                <a:latin typeface="BrownStd Light"/>
                <a:cs typeface="BrownStd Light"/>
              </a:rPr>
              <a:t>recognised</a:t>
            </a:r>
            <a:r>
              <a:rPr sz="1000" b="0" spc="220" dirty="0">
                <a:solidFill>
                  <a:schemeClr val="tx1"/>
                </a:solidFill>
                <a:latin typeface="BrownStd Light"/>
                <a:cs typeface="BrownStd Light"/>
              </a:rPr>
              <a:t>  </a:t>
            </a:r>
            <a:r>
              <a:rPr sz="1000" b="0" dirty="0">
                <a:solidFill>
                  <a:schemeClr val="tx1"/>
                </a:solidFill>
                <a:latin typeface="BrownStd Light"/>
                <a:cs typeface="BrownStd Light"/>
              </a:rPr>
              <a:t>internationally</a:t>
            </a:r>
            <a:r>
              <a:rPr sz="1000" b="0" spc="220" dirty="0">
                <a:solidFill>
                  <a:schemeClr val="tx1"/>
                </a:solidFill>
                <a:latin typeface="BrownStd Light"/>
                <a:cs typeface="BrownStd Light"/>
              </a:rPr>
              <a:t>  </a:t>
            </a:r>
            <a:r>
              <a:rPr sz="1000" b="0" dirty="0">
                <a:solidFill>
                  <a:schemeClr val="tx1"/>
                </a:solidFill>
                <a:latin typeface="BrownStd Light"/>
                <a:cs typeface="BrownStd Light"/>
              </a:rPr>
              <a:t>for</a:t>
            </a:r>
            <a:r>
              <a:rPr sz="1000" b="0" spc="225" dirty="0">
                <a:solidFill>
                  <a:schemeClr val="tx1"/>
                </a:solidFill>
                <a:latin typeface="BrownStd Light"/>
                <a:cs typeface="BrownStd Light"/>
              </a:rPr>
              <a:t>  </a:t>
            </a:r>
            <a:r>
              <a:rPr sz="1000" b="0" spc="-25" dirty="0">
                <a:solidFill>
                  <a:schemeClr val="tx1"/>
                </a:solidFill>
                <a:latin typeface="BrownStd Light"/>
                <a:cs typeface="BrownStd Light"/>
              </a:rPr>
              <a:t>the </a:t>
            </a:r>
            <a:r>
              <a:rPr sz="1000" b="0" spc="-35" dirty="0">
                <a:solidFill>
                  <a:schemeClr val="tx1"/>
                </a:solidFill>
                <a:latin typeface="BrownStd Light"/>
                <a:cs typeface="BrownStd Light"/>
              </a:rPr>
              <a:t>standard </a:t>
            </a:r>
            <a:r>
              <a:rPr sz="1000" b="0" spc="-10" dirty="0">
                <a:solidFill>
                  <a:schemeClr val="tx1"/>
                </a:solidFill>
                <a:latin typeface="BrownStd Light"/>
                <a:cs typeface="BrownStd Light"/>
              </a:rPr>
              <a:t>of</a:t>
            </a:r>
            <a:r>
              <a:rPr sz="1000" b="0" spc="-30" dirty="0">
                <a:solidFill>
                  <a:schemeClr val="tx1"/>
                </a:solidFill>
                <a:latin typeface="BrownStd Light"/>
                <a:cs typeface="BrownStd Light"/>
              </a:rPr>
              <a:t> </a:t>
            </a:r>
            <a:r>
              <a:rPr sz="1000" b="0" spc="-20" dirty="0">
                <a:solidFill>
                  <a:schemeClr val="tx1"/>
                </a:solidFill>
                <a:latin typeface="BrownStd Light"/>
                <a:cs typeface="BrownStd Light"/>
              </a:rPr>
              <a:t>our</a:t>
            </a:r>
            <a:r>
              <a:rPr sz="1000" b="0" spc="-25" dirty="0">
                <a:solidFill>
                  <a:schemeClr val="tx1"/>
                </a:solidFill>
                <a:latin typeface="BrownStd Light"/>
                <a:cs typeface="BrownStd Light"/>
              </a:rPr>
              <a:t> </a:t>
            </a:r>
            <a:r>
              <a:rPr sz="1000" b="0" spc="-30" dirty="0">
                <a:solidFill>
                  <a:schemeClr val="tx1"/>
                </a:solidFill>
                <a:latin typeface="BrownStd Light"/>
                <a:cs typeface="BrownStd Light"/>
              </a:rPr>
              <a:t>work.</a:t>
            </a:r>
            <a:r>
              <a:rPr sz="1000" b="0" spc="-35" dirty="0">
                <a:solidFill>
                  <a:schemeClr val="tx1"/>
                </a:solidFill>
                <a:latin typeface="BrownStd Light"/>
                <a:cs typeface="BrownStd Light"/>
              </a:rPr>
              <a:t> </a:t>
            </a:r>
            <a:r>
              <a:rPr sz="1000" b="0" spc="-45" dirty="0">
                <a:solidFill>
                  <a:schemeClr val="tx1"/>
                </a:solidFill>
                <a:latin typeface="BrownStd Light"/>
                <a:cs typeface="BrownStd Light"/>
              </a:rPr>
              <a:t>We</a:t>
            </a:r>
            <a:r>
              <a:rPr sz="1000" b="0" spc="-25" dirty="0">
                <a:solidFill>
                  <a:schemeClr val="tx1"/>
                </a:solidFill>
                <a:latin typeface="BrownStd Light"/>
                <a:cs typeface="BrownStd Light"/>
              </a:rPr>
              <a:t> nurture </a:t>
            </a:r>
            <a:r>
              <a:rPr sz="1000" b="0" spc="-10" dirty="0">
                <a:solidFill>
                  <a:schemeClr val="tx1"/>
                </a:solidFill>
                <a:latin typeface="BrownStd Light"/>
                <a:cs typeface="BrownStd Light"/>
              </a:rPr>
              <a:t>talent </a:t>
            </a:r>
            <a:r>
              <a:rPr sz="1000" b="0" spc="-20" dirty="0">
                <a:solidFill>
                  <a:schemeClr val="tx1"/>
                </a:solidFill>
                <a:latin typeface="BrownStd Light"/>
                <a:cs typeface="BrownStd Light"/>
              </a:rPr>
              <a:t>across</a:t>
            </a:r>
            <a:r>
              <a:rPr sz="1000" b="0" spc="-10" dirty="0">
                <a:solidFill>
                  <a:schemeClr val="tx1"/>
                </a:solidFill>
                <a:latin typeface="BrownStd Light"/>
                <a:cs typeface="BrownStd Light"/>
              </a:rPr>
              <a:t> the</a:t>
            </a:r>
            <a:r>
              <a:rPr sz="1000" b="0" spc="-40" dirty="0">
                <a:solidFill>
                  <a:schemeClr val="tx1"/>
                </a:solidFill>
                <a:latin typeface="BrownStd Light"/>
                <a:cs typeface="BrownStd Light"/>
              </a:rPr>
              <a:t> </a:t>
            </a:r>
            <a:r>
              <a:rPr sz="1000" b="0" spc="-25" dirty="0">
                <a:solidFill>
                  <a:schemeClr val="tx1"/>
                </a:solidFill>
                <a:latin typeface="BrownStd Light"/>
                <a:cs typeface="BrownStd Light"/>
              </a:rPr>
              <a:t>entire</a:t>
            </a:r>
            <a:r>
              <a:rPr sz="1000" b="0" spc="-10" dirty="0">
                <a:solidFill>
                  <a:schemeClr val="tx1"/>
                </a:solidFill>
                <a:latin typeface="BrownStd Light"/>
                <a:cs typeface="BrownStd Light"/>
              </a:rPr>
              <a:t> </a:t>
            </a:r>
            <a:r>
              <a:rPr sz="1000" b="0" spc="-35" dirty="0">
                <a:solidFill>
                  <a:schemeClr val="tx1"/>
                </a:solidFill>
                <a:latin typeface="BrownStd Light"/>
                <a:cs typeface="BrownStd Light"/>
              </a:rPr>
              <a:t>company</a:t>
            </a:r>
            <a:r>
              <a:rPr sz="1000" b="0" spc="-120" dirty="0">
                <a:solidFill>
                  <a:schemeClr val="tx1"/>
                </a:solidFill>
                <a:latin typeface="BrownStd Light"/>
                <a:cs typeface="BrownStd Light"/>
              </a:rPr>
              <a:t> </a:t>
            </a:r>
            <a:r>
              <a:rPr sz="1000" b="0" spc="-10" dirty="0">
                <a:solidFill>
                  <a:schemeClr val="tx1"/>
                </a:solidFill>
                <a:latin typeface="BrownStd Light"/>
                <a:cs typeface="BrownStd Light"/>
              </a:rPr>
              <a:t>including</a:t>
            </a:r>
            <a:endParaRPr sz="1000" dirty="0">
              <a:solidFill>
                <a:schemeClr val="tx1"/>
              </a:solidFill>
              <a:latin typeface="BrownStd Light"/>
              <a:cs typeface="BrownStd Light"/>
            </a:endParaRPr>
          </a:p>
          <a:p>
            <a:pPr marL="12700" marR="186055" algn="just">
              <a:lnSpc>
                <a:spcPct val="100000"/>
              </a:lnSpc>
            </a:pPr>
            <a:r>
              <a:rPr sz="1000" b="0" dirty="0">
                <a:solidFill>
                  <a:schemeClr val="tx1"/>
                </a:solidFill>
                <a:latin typeface="BrownStd Light"/>
                <a:cs typeface="BrownStd Light"/>
              </a:rPr>
              <a:t>a</a:t>
            </a:r>
            <a:r>
              <a:rPr sz="1000" b="0" spc="-5" dirty="0">
                <a:solidFill>
                  <a:schemeClr val="tx1"/>
                </a:solidFill>
                <a:latin typeface="BrownStd Light"/>
                <a:cs typeface="BrownStd Light"/>
              </a:rPr>
              <a:t> </a:t>
            </a:r>
            <a:r>
              <a:rPr sz="1000" b="0" spc="-25" dirty="0">
                <a:solidFill>
                  <a:schemeClr val="tx1"/>
                </a:solidFill>
                <a:latin typeface="BrownStd Light"/>
                <a:cs typeface="BrownStd Light"/>
              </a:rPr>
              <a:t>platform</a:t>
            </a:r>
            <a:r>
              <a:rPr sz="1000" b="0" spc="-20" dirty="0">
                <a:solidFill>
                  <a:schemeClr val="tx1"/>
                </a:solidFill>
                <a:latin typeface="BrownStd Light"/>
                <a:cs typeface="BrownStd Light"/>
              </a:rPr>
              <a:t> for</a:t>
            </a:r>
            <a:r>
              <a:rPr sz="1000" b="0" spc="-30" dirty="0">
                <a:solidFill>
                  <a:schemeClr val="tx1"/>
                </a:solidFill>
                <a:latin typeface="BrownStd Light"/>
                <a:cs typeface="BrownStd Light"/>
              </a:rPr>
              <a:t> </a:t>
            </a:r>
            <a:r>
              <a:rPr sz="1000" b="0" spc="-20" dirty="0">
                <a:solidFill>
                  <a:schemeClr val="tx1"/>
                </a:solidFill>
                <a:latin typeface="BrownStd Light"/>
                <a:cs typeface="BrownStd Light"/>
              </a:rPr>
              <a:t>young</a:t>
            </a:r>
            <a:r>
              <a:rPr sz="1000" b="0" spc="-25" dirty="0">
                <a:solidFill>
                  <a:schemeClr val="tx1"/>
                </a:solidFill>
                <a:latin typeface="BrownStd Light"/>
                <a:cs typeface="BrownStd Light"/>
              </a:rPr>
              <a:t> singers</a:t>
            </a:r>
            <a:r>
              <a:rPr sz="1000" b="0" spc="-20" dirty="0">
                <a:solidFill>
                  <a:schemeClr val="tx1"/>
                </a:solidFill>
                <a:latin typeface="BrownStd Light"/>
                <a:cs typeface="BrownStd Light"/>
              </a:rPr>
              <a:t> </a:t>
            </a:r>
            <a:r>
              <a:rPr sz="1000" b="0" spc="-35" dirty="0">
                <a:solidFill>
                  <a:schemeClr val="tx1"/>
                </a:solidFill>
                <a:latin typeface="BrownStd Light"/>
                <a:cs typeface="BrownStd Light"/>
              </a:rPr>
              <a:t>to</a:t>
            </a:r>
            <a:r>
              <a:rPr sz="1000" b="0" spc="-30" dirty="0">
                <a:solidFill>
                  <a:schemeClr val="tx1"/>
                </a:solidFill>
                <a:latin typeface="BrownStd Light"/>
                <a:cs typeface="BrownStd Light"/>
              </a:rPr>
              <a:t> </a:t>
            </a:r>
            <a:r>
              <a:rPr sz="1000" b="0" spc="-20" dirty="0">
                <a:solidFill>
                  <a:schemeClr val="tx1"/>
                </a:solidFill>
                <a:latin typeface="BrownStd Light"/>
                <a:cs typeface="BrownStd Light"/>
              </a:rPr>
              <a:t>start </a:t>
            </a:r>
            <a:r>
              <a:rPr sz="1000" b="0" spc="-10" dirty="0">
                <a:solidFill>
                  <a:schemeClr val="tx1"/>
                </a:solidFill>
                <a:latin typeface="BrownStd Light"/>
                <a:cs typeface="BrownStd Light"/>
              </a:rPr>
              <a:t>and</a:t>
            </a:r>
            <a:r>
              <a:rPr sz="1000" b="0" spc="-15" dirty="0">
                <a:solidFill>
                  <a:schemeClr val="tx1"/>
                </a:solidFill>
                <a:latin typeface="BrownStd Light"/>
                <a:cs typeface="BrownStd Light"/>
              </a:rPr>
              <a:t> </a:t>
            </a:r>
            <a:r>
              <a:rPr sz="1000" b="0" spc="-20" dirty="0">
                <a:solidFill>
                  <a:schemeClr val="tx1"/>
                </a:solidFill>
                <a:latin typeface="BrownStd Light"/>
                <a:cs typeface="BrownStd Light"/>
              </a:rPr>
              <a:t>then</a:t>
            </a:r>
            <a:r>
              <a:rPr sz="1000" b="0" spc="-30" dirty="0">
                <a:solidFill>
                  <a:schemeClr val="tx1"/>
                </a:solidFill>
                <a:latin typeface="BrownStd Light"/>
                <a:cs typeface="BrownStd Light"/>
              </a:rPr>
              <a:t> </a:t>
            </a:r>
            <a:r>
              <a:rPr sz="1000" b="0" spc="-25" dirty="0">
                <a:solidFill>
                  <a:schemeClr val="tx1"/>
                </a:solidFill>
                <a:latin typeface="BrownStd Light"/>
                <a:cs typeface="BrownStd Light"/>
              </a:rPr>
              <a:t>develop</a:t>
            </a:r>
            <a:r>
              <a:rPr sz="1000" b="0" spc="25" dirty="0">
                <a:solidFill>
                  <a:schemeClr val="tx1"/>
                </a:solidFill>
                <a:latin typeface="BrownStd Light"/>
                <a:cs typeface="BrownStd Light"/>
              </a:rPr>
              <a:t> </a:t>
            </a:r>
            <a:r>
              <a:rPr sz="1000" b="0" spc="-30" dirty="0">
                <a:solidFill>
                  <a:schemeClr val="tx1"/>
                </a:solidFill>
                <a:latin typeface="BrownStd Light"/>
                <a:cs typeface="BrownStd Light"/>
              </a:rPr>
              <a:t>global</a:t>
            </a:r>
            <a:r>
              <a:rPr sz="1000" b="0" spc="-125" dirty="0">
                <a:solidFill>
                  <a:schemeClr val="tx1"/>
                </a:solidFill>
                <a:latin typeface="BrownStd Light"/>
                <a:cs typeface="BrownStd Light"/>
              </a:rPr>
              <a:t> </a:t>
            </a:r>
            <a:r>
              <a:rPr sz="1000" b="0" spc="-10" dirty="0">
                <a:solidFill>
                  <a:schemeClr val="tx1"/>
                </a:solidFill>
                <a:latin typeface="BrownStd Light"/>
                <a:cs typeface="BrownStd Light"/>
              </a:rPr>
              <a:t>careers.</a:t>
            </a:r>
            <a:endParaRPr sz="1000" dirty="0">
              <a:solidFill>
                <a:schemeClr val="tx1"/>
              </a:solidFill>
              <a:latin typeface="BrownStd Light"/>
              <a:cs typeface="BrownStd Light"/>
            </a:endParaRPr>
          </a:p>
        </p:txBody>
      </p:sp>
      <p:sp>
        <p:nvSpPr>
          <p:cNvPr id="8" name="object 8"/>
          <p:cNvSpPr txBox="1"/>
          <p:nvPr/>
        </p:nvSpPr>
        <p:spPr>
          <a:xfrm>
            <a:off x="4967732" y="4481576"/>
            <a:ext cx="2142490" cy="635000"/>
          </a:xfrm>
          <a:prstGeom prst="rect">
            <a:avLst/>
          </a:prstGeom>
        </p:spPr>
        <p:txBody>
          <a:bodyPr vert="horz" wrap="square" lIns="0" tIns="12065" rIns="0" bIns="0" rtlCol="0">
            <a:spAutoFit/>
          </a:bodyPr>
          <a:lstStyle/>
          <a:p>
            <a:pPr marL="12700" marR="5080" algn="just">
              <a:lnSpc>
                <a:spcPct val="100000"/>
              </a:lnSpc>
              <a:spcBef>
                <a:spcPts val="95"/>
              </a:spcBef>
            </a:pPr>
            <a:r>
              <a:rPr sz="1000" b="0" dirty="0">
                <a:solidFill>
                  <a:schemeClr val="tx1"/>
                </a:solidFill>
                <a:latin typeface="BrownStd Light"/>
                <a:cs typeface="BrownStd Light"/>
              </a:rPr>
              <a:t>We</a:t>
            </a:r>
            <a:r>
              <a:rPr sz="1000" b="0" spc="355" dirty="0">
                <a:solidFill>
                  <a:schemeClr val="tx1"/>
                </a:solidFill>
                <a:latin typeface="BrownStd Light"/>
                <a:cs typeface="BrownStd Light"/>
              </a:rPr>
              <a:t> </a:t>
            </a:r>
            <a:r>
              <a:rPr sz="1000" b="0" dirty="0">
                <a:solidFill>
                  <a:schemeClr val="tx1"/>
                </a:solidFill>
                <a:latin typeface="BrownStd Light"/>
                <a:cs typeface="BrownStd Light"/>
              </a:rPr>
              <a:t>connect</a:t>
            </a:r>
            <a:r>
              <a:rPr sz="1000" b="0" spc="375" dirty="0">
                <a:solidFill>
                  <a:schemeClr val="tx1"/>
                </a:solidFill>
                <a:latin typeface="BrownStd Light"/>
                <a:cs typeface="BrownStd Light"/>
              </a:rPr>
              <a:t> </a:t>
            </a:r>
            <a:r>
              <a:rPr sz="1000" b="0" dirty="0">
                <a:solidFill>
                  <a:schemeClr val="tx1"/>
                </a:solidFill>
                <a:latin typeface="BrownStd Light"/>
                <a:cs typeface="BrownStd Light"/>
              </a:rPr>
              <a:t>to</a:t>
            </a:r>
            <a:r>
              <a:rPr sz="1000" b="0" spc="375" dirty="0">
                <a:solidFill>
                  <a:schemeClr val="tx1"/>
                </a:solidFill>
                <a:latin typeface="BrownStd Light"/>
                <a:cs typeface="BrownStd Light"/>
              </a:rPr>
              <a:t> </a:t>
            </a:r>
            <a:r>
              <a:rPr sz="1000" b="0" dirty="0">
                <a:solidFill>
                  <a:schemeClr val="tx1"/>
                </a:solidFill>
                <a:latin typeface="BrownStd Light"/>
                <a:cs typeface="BrownStd Light"/>
              </a:rPr>
              <a:t>audiences</a:t>
            </a:r>
            <a:r>
              <a:rPr sz="1000" b="0" spc="360" dirty="0">
                <a:solidFill>
                  <a:schemeClr val="tx1"/>
                </a:solidFill>
                <a:latin typeface="BrownStd Light"/>
                <a:cs typeface="BrownStd Light"/>
              </a:rPr>
              <a:t> </a:t>
            </a:r>
            <a:r>
              <a:rPr sz="1000" b="0" spc="-25" dirty="0">
                <a:solidFill>
                  <a:schemeClr val="tx1"/>
                </a:solidFill>
                <a:latin typeface="BrownStd Light"/>
                <a:cs typeface="BrownStd Light"/>
              </a:rPr>
              <a:t>through inspiring,</a:t>
            </a:r>
            <a:r>
              <a:rPr sz="1000" b="0" spc="-5" dirty="0">
                <a:solidFill>
                  <a:schemeClr val="tx1"/>
                </a:solidFill>
                <a:latin typeface="BrownStd Light"/>
                <a:cs typeface="BrownStd Light"/>
              </a:rPr>
              <a:t> </a:t>
            </a:r>
            <a:r>
              <a:rPr sz="1000" b="0" spc="-25" dirty="0">
                <a:solidFill>
                  <a:schemeClr val="tx1"/>
                </a:solidFill>
                <a:latin typeface="BrownStd Light"/>
                <a:cs typeface="BrownStd Light"/>
              </a:rPr>
              <a:t>accessible,</a:t>
            </a:r>
            <a:r>
              <a:rPr sz="1000" b="0" spc="5" dirty="0">
                <a:solidFill>
                  <a:schemeClr val="tx1"/>
                </a:solidFill>
                <a:latin typeface="BrownStd Light"/>
                <a:cs typeface="BrownStd Light"/>
              </a:rPr>
              <a:t> </a:t>
            </a:r>
            <a:r>
              <a:rPr sz="1000" b="0" spc="-30" dirty="0">
                <a:solidFill>
                  <a:schemeClr val="tx1"/>
                </a:solidFill>
                <a:latin typeface="BrownStd Light"/>
                <a:cs typeface="BrownStd Light"/>
              </a:rPr>
              <a:t>world-</a:t>
            </a:r>
            <a:r>
              <a:rPr sz="1000" b="0" spc="-20" dirty="0">
                <a:solidFill>
                  <a:schemeClr val="tx1"/>
                </a:solidFill>
                <a:latin typeface="BrownStd Light"/>
                <a:cs typeface="BrownStd Light"/>
              </a:rPr>
              <a:t>class</a:t>
            </a:r>
            <a:r>
              <a:rPr sz="1000" b="0" spc="10" dirty="0">
                <a:solidFill>
                  <a:schemeClr val="tx1"/>
                </a:solidFill>
                <a:latin typeface="BrownStd Light"/>
                <a:cs typeface="BrownStd Light"/>
              </a:rPr>
              <a:t> </a:t>
            </a:r>
            <a:r>
              <a:rPr sz="1000" b="0" spc="-20" dirty="0">
                <a:solidFill>
                  <a:schemeClr val="tx1"/>
                </a:solidFill>
                <a:latin typeface="BrownStd Light"/>
                <a:cs typeface="BrownStd Light"/>
              </a:rPr>
              <a:t>opera </a:t>
            </a:r>
            <a:r>
              <a:rPr sz="1000" b="0" spc="-10" dirty="0">
                <a:solidFill>
                  <a:schemeClr val="tx1"/>
                </a:solidFill>
                <a:latin typeface="BrownStd Light"/>
                <a:cs typeface="BrownStd Light"/>
              </a:rPr>
              <a:t>and</a:t>
            </a:r>
            <a:r>
              <a:rPr sz="1000" b="0" dirty="0">
                <a:solidFill>
                  <a:schemeClr val="tx1"/>
                </a:solidFill>
                <a:latin typeface="BrownStd Light"/>
                <a:cs typeface="BrownStd Light"/>
              </a:rPr>
              <a:t> </a:t>
            </a:r>
            <a:r>
              <a:rPr sz="1000" b="0" spc="-30" dirty="0">
                <a:solidFill>
                  <a:schemeClr val="tx1"/>
                </a:solidFill>
                <a:latin typeface="BrownStd Light"/>
                <a:cs typeface="BrownStd Light"/>
              </a:rPr>
              <a:t>stimulating,</a:t>
            </a:r>
            <a:r>
              <a:rPr sz="1000" b="0" spc="-10" dirty="0">
                <a:solidFill>
                  <a:schemeClr val="tx1"/>
                </a:solidFill>
                <a:latin typeface="BrownStd Light"/>
                <a:cs typeface="BrownStd Light"/>
              </a:rPr>
              <a:t> </a:t>
            </a:r>
            <a:r>
              <a:rPr sz="1000" b="0" spc="-25" dirty="0">
                <a:solidFill>
                  <a:schemeClr val="tx1"/>
                </a:solidFill>
                <a:latin typeface="BrownStd Light"/>
                <a:cs typeface="BrownStd Light"/>
              </a:rPr>
              <a:t>creative</a:t>
            </a:r>
            <a:r>
              <a:rPr sz="1000" b="0" spc="-5" dirty="0">
                <a:solidFill>
                  <a:schemeClr val="tx1"/>
                </a:solidFill>
                <a:latin typeface="BrownStd Light"/>
                <a:cs typeface="BrownStd Light"/>
              </a:rPr>
              <a:t> </a:t>
            </a:r>
            <a:r>
              <a:rPr sz="1000" b="0" spc="-20" dirty="0">
                <a:solidFill>
                  <a:schemeClr val="tx1"/>
                </a:solidFill>
                <a:latin typeface="BrownStd Light"/>
                <a:cs typeface="BrownStd Light"/>
              </a:rPr>
              <a:t>participation </a:t>
            </a:r>
            <a:r>
              <a:rPr sz="1000" b="0" spc="-10" dirty="0">
                <a:solidFill>
                  <a:schemeClr val="tx1"/>
                </a:solidFill>
                <a:latin typeface="BrownStd Light"/>
                <a:cs typeface="BrownStd Light"/>
              </a:rPr>
              <a:t>programmes.</a:t>
            </a:r>
            <a:endParaRPr sz="1000" dirty="0">
              <a:solidFill>
                <a:schemeClr val="tx1"/>
              </a:solidFill>
              <a:latin typeface="BrownStd Light"/>
              <a:cs typeface="BrownStd Light"/>
            </a:endParaRPr>
          </a:p>
        </p:txBody>
      </p:sp>
      <p:sp>
        <p:nvSpPr>
          <p:cNvPr id="9" name="object 9"/>
          <p:cNvSpPr txBox="1"/>
          <p:nvPr/>
        </p:nvSpPr>
        <p:spPr>
          <a:xfrm>
            <a:off x="4967732" y="5256021"/>
            <a:ext cx="2073275" cy="939800"/>
          </a:xfrm>
          <a:prstGeom prst="rect">
            <a:avLst/>
          </a:prstGeom>
        </p:spPr>
        <p:txBody>
          <a:bodyPr vert="horz" wrap="square" lIns="0" tIns="12065" rIns="0" bIns="0" rtlCol="0">
            <a:spAutoFit/>
          </a:bodyPr>
          <a:lstStyle/>
          <a:p>
            <a:pPr marL="12700" marR="5080" algn="just">
              <a:lnSpc>
                <a:spcPct val="100000"/>
              </a:lnSpc>
              <a:spcBef>
                <a:spcPts val="95"/>
              </a:spcBef>
            </a:pPr>
            <a:r>
              <a:rPr sz="1000" b="0" dirty="0">
                <a:solidFill>
                  <a:schemeClr val="tx1"/>
                </a:solidFill>
                <a:latin typeface="BrownStd Light"/>
                <a:cs typeface="BrownStd Light"/>
              </a:rPr>
              <a:t>We</a:t>
            </a:r>
            <a:r>
              <a:rPr sz="1000" b="0" spc="135" dirty="0">
                <a:solidFill>
                  <a:schemeClr val="tx1"/>
                </a:solidFill>
                <a:latin typeface="BrownStd Light"/>
                <a:cs typeface="BrownStd Light"/>
              </a:rPr>
              <a:t> </a:t>
            </a:r>
            <a:r>
              <a:rPr sz="1000" b="0" dirty="0">
                <a:solidFill>
                  <a:schemeClr val="tx1"/>
                </a:solidFill>
                <a:latin typeface="BrownStd Light"/>
                <a:cs typeface="BrownStd Light"/>
              </a:rPr>
              <a:t>create</a:t>
            </a:r>
            <a:r>
              <a:rPr sz="1000" b="0" spc="150" dirty="0">
                <a:solidFill>
                  <a:schemeClr val="tx1"/>
                </a:solidFill>
                <a:latin typeface="BrownStd Light"/>
                <a:cs typeface="BrownStd Light"/>
              </a:rPr>
              <a:t> </a:t>
            </a:r>
            <a:r>
              <a:rPr sz="1000" b="0" dirty="0">
                <a:solidFill>
                  <a:schemeClr val="tx1"/>
                </a:solidFill>
                <a:latin typeface="BrownStd Light"/>
                <a:cs typeface="BrownStd Light"/>
              </a:rPr>
              <a:t>our</a:t>
            </a:r>
            <a:r>
              <a:rPr sz="1000" b="0" spc="175" dirty="0">
                <a:solidFill>
                  <a:schemeClr val="tx1"/>
                </a:solidFill>
                <a:latin typeface="BrownStd Light"/>
                <a:cs typeface="BrownStd Light"/>
              </a:rPr>
              <a:t> </a:t>
            </a:r>
            <a:r>
              <a:rPr sz="1000" b="0" dirty="0">
                <a:solidFill>
                  <a:schemeClr val="tx1"/>
                </a:solidFill>
                <a:latin typeface="BrownStd Light"/>
                <a:cs typeface="BrownStd Light"/>
              </a:rPr>
              <a:t>productions</a:t>
            </a:r>
            <a:r>
              <a:rPr sz="1000" b="0" spc="150" dirty="0">
                <a:solidFill>
                  <a:schemeClr val="tx1"/>
                </a:solidFill>
                <a:latin typeface="BrownStd Light"/>
                <a:cs typeface="BrownStd Light"/>
              </a:rPr>
              <a:t> </a:t>
            </a:r>
            <a:r>
              <a:rPr sz="1000" b="0" dirty="0">
                <a:solidFill>
                  <a:schemeClr val="tx1"/>
                </a:solidFill>
                <a:latin typeface="BrownStd Light"/>
                <a:cs typeface="BrownStd Light"/>
              </a:rPr>
              <a:t>for</a:t>
            </a:r>
            <a:r>
              <a:rPr sz="1000" b="0" spc="150" dirty="0">
                <a:solidFill>
                  <a:schemeClr val="tx1"/>
                </a:solidFill>
                <a:latin typeface="BrownStd Light"/>
                <a:cs typeface="BrownStd Light"/>
              </a:rPr>
              <a:t> </a:t>
            </a:r>
            <a:r>
              <a:rPr sz="1000" b="0" spc="-25" dirty="0">
                <a:solidFill>
                  <a:schemeClr val="tx1"/>
                </a:solidFill>
                <a:latin typeface="BrownStd Light"/>
                <a:cs typeface="BrownStd Light"/>
              </a:rPr>
              <a:t>the </a:t>
            </a:r>
            <a:r>
              <a:rPr sz="1000" b="0" spc="-20" dirty="0">
                <a:solidFill>
                  <a:schemeClr val="tx1"/>
                </a:solidFill>
                <a:latin typeface="BrownStd Light"/>
                <a:cs typeface="BrownStd Light"/>
              </a:rPr>
              <a:t>widest</a:t>
            </a:r>
            <a:r>
              <a:rPr sz="1000" b="0" spc="-40" dirty="0">
                <a:solidFill>
                  <a:schemeClr val="tx1"/>
                </a:solidFill>
                <a:latin typeface="BrownStd Light"/>
                <a:cs typeface="BrownStd Light"/>
              </a:rPr>
              <a:t> </a:t>
            </a:r>
            <a:r>
              <a:rPr sz="1000" b="0" spc="-25" dirty="0">
                <a:solidFill>
                  <a:schemeClr val="tx1"/>
                </a:solidFill>
                <a:latin typeface="BrownStd Light"/>
                <a:cs typeface="BrownStd Light"/>
              </a:rPr>
              <a:t>possible</a:t>
            </a:r>
            <a:r>
              <a:rPr sz="1000" b="0" spc="-35" dirty="0">
                <a:solidFill>
                  <a:schemeClr val="tx1"/>
                </a:solidFill>
                <a:latin typeface="BrownStd Light"/>
                <a:cs typeface="BrownStd Light"/>
              </a:rPr>
              <a:t> </a:t>
            </a:r>
            <a:r>
              <a:rPr sz="1000" b="0" spc="-25" dirty="0">
                <a:solidFill>
                  <a:schemeClr val="tx1"/>
                </a:solidFill>
                <a:latin typeface="BrownStd Light"/>
                <a:cs typeface="BrownStd Light"/>
              </a:rPr>
              <a:t>audiences</a:t>
            </a:r>
            <a:r>
              <a:rPr sz="1000" b="0" spc="-35" dirty="0">
                <a:solidFill>
                  <a:schemeClr val="tx1"/>
                </a:solidFill>
                <a:latin typeface="BrownStd Light"/>
                <a:cs typeface="BrownStd Light"/>
              </a:rPr>
              <a:t> </a:t>
            </a:r>
            <a:r>
              <a:rPr sz="1000" b="0" spc="-10" dirty="0">
                <a:solidFill>
                  <a:schemeClr val="tx1"/>
                </a:solidFill>
                <a:latin typeface="BrownStd Light"/>
                <a:cs typeface="BrownStd Light"/>
              </a:rPr>
              <a:t>and</a:t>
            </a:r>
            <a:r>
              <a:rPr sz="1000" b="0" spc="-20" dirty="0">
                <a:solidFill>
                  <a:schemeClr val="tx1"/>
                </a:solidFill>
                <a:latin typeface="BrownStd Light"/>
                <a:cs typeface="BrownStd Light"/>
              </a:rPr>
              <a:t> </a:t>
            </a:r>
            <a:r>
              <a:rPr sz="1000" b="0" spc="-10" dirty="0">
                <a:solidFill>
                  <a:schemeClr val="tx1"/>
                </a:solidFill>
                <a:latin typeface="BrownStd Light"/>
                <a:cs typeface="BrownStd Light"/>
              </a:rPr>
              <a:t>aim</a:t>
            </a:r>
            <a:r>
              <a:rPr sz="1000" b="0" spc="-45" dirty="0">
                <a:solidFill>
                  <a:schemeClr val="tx1"/>
                </a:solidFill>
                <a:latin typeface="BrownStd Light"/>
                <a:cs typeface="BrownStd Light"/>
              </a:rPr>
              <a:t> </a:t>
            </a:r>
            <a:r>
              <a:rPr sz="1000" b="0" spc="-25" dirty="0">
                <a:solidFill>
                  <a:schemeClr val="tx1"/>
                </a:solidFill>
                <a:latin typeface="BrownStd Light"/>
                <a:cs typeface="BrownStd Light"/>
              </a:rPr>
              <a:t>to </a:t>
            </a:r>
            <a:r>
              <a:rPr sz="1000" b="0" spc="-10" dirty="0">
                <a:solidFill>
                  <a:schemeClr val="tx1"/>
                </a:solidFill>
                <a:latin typeface="BrownStd Light"/>
                <a:cs typeface="BrownStd Light"/>
              </a:rPr>
              <a:t>introduce</a:t>
            </a:r>
            <a:r>
              <a:rPr sz="1000" b="0" spc="-25" dirty="0">
                <a:solidFill>
                  <a:schemeClr val="tx1"/>
                </a:solidFill>
                <a:latin typeface="BrownStd Light"/>
                <a:cs typeface="BrownStd Light"/>
              </a:rPr>
              <a:t> </a:t>
            </a:r>
            <a:r>
              <a:rPr sz="1000" b="0" spc="-10" dirty="0">
                <a:solidFill>
                  <a:schemeClr val="tx1"/>
                </a:solidFill>
                <a:latin typeface="BrownStd Light"/>
                <a:cs typeface="BrownStd Light"/>
              </a:rPr>
              <a:t>completely</a:t>
            </a:r>
            <a:r>
              <a:rPr sz="1000" b="0" spc="-25" dirty="0">
                <a:solidFill>
                  <a:schemeClr val="tx1"/>
                </a:solidFill>
                <a:latin typeface="BrownStd Light"/>
                <a:cs typeface="BrownStd Light"/>
              </a:rPr>
              <a:t> </a:t>
            </a:r>
            <a:r>
              <a:rPr sz="1000" b="0" dirty="0">
                <a:solidFill>
                  <a:schemeClr val="tx1"/>
                </a:solidFill>
                <a:latin typeface="BrownStd Light"/>
                <a:cs typeface="BrownStd Light"/>
              </a:rPr>
              <a:t>new</a:t>
            </a:r>
            <a:r>
              <a:rPr sz="1000" b="0" spc="-5" dirty="0">
                <a:solidFill>
                  <a:schemeClr val="tx1"/>
                </a:solidFill>
                <a:latin typeface="BrownStd Light"/>
                <a:cs typeface="BrownStd Light"/>
              </a:rPr>
              <a:t> </a:t>
            </a:r>
            <a:r>
              <a:rPr sz="1000" b="0" spc="-20" dirty="0">
                <a:solidFill>
                  <a:schemeClr val="tx1"/>
                </a:solidFill>
                <a:latin typeface="BrownStd Light"/>
                <a:cs typeface="BrownStd Light"/>
              </a:rPr>
              <a:t>audiences </a:t>
            </a:r>
            <a:r>
              <a:rPr sz="1000" b="0" dirty="0">
                <a:solidFill>
                  <a:schemeClr val="tx1"/>
                </a:solidFill>
                <a:latin typeface="BrownStd Light"/>
                <a:cs typeface="BrownStd Light"/>
              </a:rPr>
              <a:t>to</a:t>
            </a:r>
            <a:r>
              <a:rPr sz="1000" b="0" spc="140" dirty="0">
                <a:solidFill>
                  <a:schemeClr val="tx1"/>
                </a:solidFill>
                <a:latin typeface="BrownStd Light"/>
                <a:cs typeface="BrownStd Light"/>
              </a:rPr>
              <a:t> </a:t>
            </a:r>
            <a:r>
              <a:rPr sz="1000" b="0" dirty="0">
                <a:solidFill>
                  <a:schemeClr val="tx1"/>
                </a:solidFill>
                <a:latin typeface="BrownStd Light"/>
                <a:cs typeface="BrownStd Light"/>
              </a:rPr>
              <a:t>the</a:t>
            </a:r>
            <a:r>
              <a:rPr sz="1000" b="0" spc="155" dirty="0">
                <a:solidFill>
                  <a:schemeClr val="tx1"/>
                </a:solidFill>
                <a:latin typeface="BrownStd Light"/>
                <a:cs typeface="BrownStd Light"/>
              </a:rPr>
              <a:t> </a:t>
            </a:r>
            <a:r>
              <a:rPr sz="1000" b="0" dirty="0">
                <a:solidFill>
                  <a:schemeClr val="tx1"/>
                </a:solidFill>
                <a:latin typeface="BrownStd Light"/>
                <a:cs typeface="BrownStd Light"/>
              </a:rPr>
              <a:t>magic</a:t>
            </a:r>
            <a:r>
              <a:rPr sz="1000" b="0" spc="145" dirty="0">
                <a:solidFill>
                  <a:schemeClr val="tx1"/>
                </a:solidFill>
                <a:latin typeface="BrownStd Light"/>
                <a:cs typeface="BrownStd Light"/>
              </a:rPr>
              <a:t> </a:t>
            </a:r>
            <a:r>
              <a:rPr sz="1000" b="0" dirty="0">
                <a:solidFill>
                  <a:schemeClr val="tx1"/>
                </a:solidFill>
                <a:latin typeface="BrownStd Light"/>
                <a:cs typeface="BrownStd Light"/>
              </a:rPr>
              <a:t>of</a:t>
            </a:r>
            <a:r>
              <a:rPr sz="1000" b="0" spc="170" dirty="0">
                <a:solidFill>
                  <a:schemeClr val="tx1"/>
                </a:solidFill>
                <a:latin typeface="BrownStd Light"/>
                <a:cs typeface="BrownStd Light"/>
              </a:rPr>
              <a:t> </a:t>
            </a:r>
            <a:r>
              <a:rPr sz="1000" b="0" dirty="0">
                <a:solidFill>
                  <a:schemeClr val="tx1"/>
                </a:solidFill>
                <a:latin typeface="BrownStd Light"/>
                <a:cs typeface="BrownStd Light"/>
              </a:rPr>
              <a:t>opera</a:t>
            </a:r>
            <a:r>
              <a:rPr sz="1000" b="0" spc="140" dirty="0">
                <a:solidFill>
                  <a:schemeClr val="tx1"/>
                </a:solidFill>
                <a:latin typeface="BrownStd Light"/>
                <a:cs typeface="BrownStd Light"/>
              </a:rPr>
              <a:t> </a:t>
            </a:r>
            <a:r>
              <a:rPr sz="1000" b="0" dirty="0">
                <a:solidFill>
                  <a:schemeClr val="tx1"/>
                </a:solidFill>
                <a:latin typeface="BrownStd Light"/>
                <a:cs typeface="BrownStd Light"/>
              </a:rPr>
              <a:t>whether</a:t>
            </a:r>
            <a:r>
              <a:rPr sz="1000" b="0" spc="150" dirty="0">
                <a:solidFill>
                  <a:schemeClr val="tx1"/>
                </a:solidFill>
                <a:latin typeface="BrownStd Light"/>
                <a:cs typeface="BrownStd Light"/>
              </a:rPr>
              <a:t> </a:t>
            </a:r>
            <a:r>
              <a:rPr sz="1000" b="0" spc="-25" dirty="0">
                <a:solidFill>
                  <a:schemeClr val="tx1"/>
                </a:solidFill>
                <a:latin typeface="BrownStd Light"/>
                <a:cs typeface="BrownStd Light"/>
              </a:rPr>
              <a:t>at </a:t>
            </a:r>
            <a:r>
              <a:rPr sz="1000" b="0" dirty="0">
                <a:solidFill>
                  <a:schemeClr val="tx1"/>
                </a:solidFill>
                <a:latin typeface="BrownStd Light"/>
                <a:cs typeface="BrownStd Light"/>
              </a:rPr>
              <a:t>the</a:t>
            </a:r>
            <a:r>
              <a:rPr sz="1000" b="0" spc="-20" dirty="0">
                <a:solidFill>
                  <a:schemeClr val="tx1"/>
                </a:solidFill>
                <a:latin typeface="BrownStd Light"/>
                <a:cs typeface="BrownStd Light"/>
              </a:rPr>
              <a:t> </a:t>
            </a:r>
            <a:r>
              <a:rPr sz="1000" b="0" spc="-10" dirty="0">
                <a:solidFill>
                  <a:schemeClr val="tx1"/>
                </a:solidFill>
                <a:latin typeface="BrownStd Light"/>
                <a:cs typeface="BrownStd Light"/>
              </a:rPr>
              <a:t>London Coliseum,</a:t>
            </a:r>
            <a:r>
              <a:rPr sz="1000" b="0" spc="-15" dirty="0">
                <a:solidFill>
                  <a:schemeClr val="tx1"/>
                </a:solidFill>
                <a:latin typeface="BrownStd Light"/>
                <a:cs typeface="BrownStd Light"/>
              </a:rPr>
              <a:t> </a:t>
            </a:r>
            <a:r>
              <a:rPr sz="1000" b="0" spc="-10" dirty="0">
                <a:solidFill>
                  <a:schemeClr val="tx1"/>
                </a:solidFill>
                <a:latin typeface="BrownStd Light"/>
                <a:cs typeface="BrownStd Light"/>
              </a:rPr>
              <a:t>outside</a:t>
            </a:r>
            <a:r>
              <a:rPr sz="1000" b="0" spc="-15" dirty="0">
                <a:solidFill>
                  <a:schemeClr val="tx1"/>
                </a:solidFill>
                <a:latin typeface="BrownStd Light"/>
                <a:cs typeface="BrownStd Light"/>
              </a:rPr>
              <a:t> </a:t>
            </a:r>
            <a:r>
              <a:rPr sz="1000" b="0" dirty="0">
                <a:solidFill>
                  <a:schemeClr val="tx1"/>
                </a:solidFill>
                <a:latin typeface="BrownStd Light"/>
                <a:cs typeface="BrownStd Light"/>
              </a:rPr>
              <a:t>of</a:t>
            </a:r>
            <a:r>
              <a:rPr sz="1000" b="0" spc="-5" dirty="0">
                <a:solidFill>
                  <a:schemeClr val="tx1"/>
                </a:solidFill>
                <a:latin typeface="BrownStd Light"/>
                <a:cs typeface="BrownStd Light"/>
              </a:rPr>
              <a:t> </a:t>
            </a:r>
            <a:r>
              <a:rPr sz="1000" b="0" spc="-25" dirty="0">
                <a:solidFill>
                  <a:schemeClr val="tx1"/>
                </a:solidFill>
                <a:latin typeface="BrownStd Light"/>
                <a:cs typeface="BrownStd Light"/>
              </a:rPr>
              <a:t>our theatrical </a:t>
            </a:r>
            <a:r>
              <a:rPr sz="1000" b="0" spc="-10" dirty="0">
                <a:solidFill>
                  <a:schemeClr val="tx1"/>
                </a:solidFill>
                <a:latin typeface="BrownStd Light"/>
                <a:cs typeface="BrownStd Light"/>
              </a:rPr>
              <a:t>home</a:t>
            </a:r>
            <a:r>
              <a:rPr sz="1000" b="0" spc="-35" dirty="0">
                <a:solidFill>
                  <a:schemeClr val="tx1"/>
                </a:solidFill>
                <a:latin typeface="BrownStd Light"/>
                <a:cs typeface="BrownStd Light"/>
              </a:rPr>
              <a:t> </a:t>
            </a:r>
            <a:r>
              <a:rPr sz="1000" b="0" spc="-20" dirty="0">
                <a:solidFill>
                  <a:schemeClr val="tx1"/>
                </a:solidFill>
                <a:latin typeface="BrownStd Light"/>
                <a:cs typeface="BrownStd Light"/>
              </a:rPr>
              <a:t>or</a:t>
            </a:r>
            <a:r>
              <a:rPr sz="1000" b="0" spc="-95" dirty="0">
                <a:solidFill>
                  <a:schemeClr val="tx1"/>
                </a:solidFill>
                <a:latin typeface="BrownStd Light"/>
                <a:cs typeface="BrownStd Light"/>
              </a:rPr>
              <a:t> </a:t>
            </a:r>
            <a:r>
              <a:rPr sz="1000" b="0" spc="-10" dirty="0">
                <a:solidFill>
                  <a:schemeClr val="tx1"/>
                </a:solidFill>
                <a:latin typeface="BrownStd Light"/>
                <a:cs typeface="BrownStd Light"/>
              </a:rPr>
              <a:t>internationally.</a:t>
            </a:r>
            <a:endParaRPr sz="1000" dirty="0">
              <a:solidFill>
                <a:schemeClr val="tx1"/>
              </a:solidFill>
              <a:latin typeface="BrownStd Light"/>
              <a:cs typeface="BrownStd Light"/>
            </a:endParaRPr>
          </a:p>
        </p:txBody>
      </p:sp>
      <p:sp>
        <p:nvSpPr>
          <p:cNvPr id="10" name="object 10"/>
          <p:cNvSpPr txBox="1"/>
          <p:nvPr/>
        </p:nvSpPr>
        <p:spPr>
          <a:xfrm>
            <a:off x="4967732" y="6335064"/>
            <a:ext cx="2172335" cy="635000"/>
          </a:xfrm>
          <a:prstGeom prst="rect">
            <a:avLst/>
          </a:prstGeom>
        </p:spPr>
        <p:txBody>
          <a:bodyPr vert="horz" wrap="square" lIns="0" tIns="12065" rIns="0" bIns="0" rtlCol="0">
            <a:spAutoFit/>
          </a:bodyPr>
          <a:lstStyle/>
          <a:p>
            <a:pPr marL="12700" marR="5080" algn="just">
              <a:lnSpc>
                <a:spcPct val="100000"/>
              </a:lnSpc>
              <a:spcBef>
                <a:spcPts val="95"/>
              </a:spcBef>
            </a:pPr>
            <a:r>
              <a:rPr sz="1000" b="0" dirty="0">
                <a:solidFill>
                  <a:schemeClr val="tx1"/>
                </a:solidFill>
                <a:latin typeface="BrownStd Light"/>
                <a:cs typeface="BrownStd Light"/>
              </a:rPr>
              <a:t>We</a:t>
            </a:r>
            <a:r>
              <a:rPr sz="1000" b="0" spc="135" dirty="0">
                <a:solidFill>
                  <a:schemeClr val="tx1"/>
                </a:solidFill>
                <a:latin typeface="BrownStd Light"/>
                <a:cs typeface="BrownStd Light"/>
              </a:rPr>
              <a:t> </a:t>
            </a:r>
            <a:r>
              <a:rPr sz="1000" b="0" dirty="0">
                <a:solidFill>
                  <a:schemeClr val="tx1"/>
                </a:solidFill>
                <a:latin typeface="BrownStd Light"/>
                <a:cs typeface="BrownStd Light"/>
              </a:rPr>
              <a:t>make</a:t>
            </a:r>
            <a:r>
              <a:rPr sz="1000" b="0" spc="150" dirty="0">
                <a:solidFill>
                  <a:schemeClr val="tx1"/>
                </a:solidFill>
                <a:latin typeface="BrownStd Light"/>
                <a:cs typeface="BrownStd Light"/>
              </a:rPr>
              <a:t> </a:t>
            </a:r>
            <a:r>
              <a:rPr sz="1000" b="0" dirty="0">
                <a:solidFill>
                  <a:schemeClr val="tx1"/>
                </a:solidFill>
                <a:latin typeface="BrownStd Light"/>
                <a:cs typeface="BrownStd Light"/>
              </a:rPr>
              <a:t>our</a:t>
            </a:r>
            <a:r>
              <a:rPr sz="1000" b="0" spc="155" dirty="0">
                <a:solidFill>
                  <a:schemeClr val="tx1"/>
                </a:solidFill>
                <a:latin typeface="BrownStd Light"/>
                <a:cs typeface="BrownStd Light"/>
              </a:rPr>
              <a:t> </a:t>
            </a:r>
            <a:r>
              <a:rPr sz="1000" b="0" dirty="0">
                <a:solidFill>
                  <a:schemeClr val="tx1"/>
                </a:solidFill>
                <a:latin typeface="BrownStd Light"/>
                <a:cs typeface="BrownStd Light"/>
              </a:rPr>
              <a:t>productions</a:t>
            </a:r>
            <a:r>
              <a:rPr sz="1000" b="0" spc="150" dirty="0">
                <a:solidFill>
                  <a:schemeClr val="tx1"/>
                </a:solidFill>
                <a:latin typeface="BrownStd Light"/>
                <a:cs typeface="BrownStd Light"/>
              </a:rPr>
              <a:t> </a:t>
            </a:r>
            <a:r>
              <a:rPr sz="1000" b="0" spc="-25" dirty="0">
                <a:solidFill>
                  <a:schemeClr val="tx1"/>
                </a:solidFill>
                <a:latin typeface="BrownStd Light"/>
                <a:cs typeface="BrownStd Light"/>
              </a:rPr>
              <a:t>accessible </a:t>
            </a:r>
            <a:r>
              <a:rPr sz="1000" b="0" spc="-10" dirty="0">
                <a:solidFill>
                  <a:schemeClr val="tx1"/>
                </a:solidFill>
                <a:latin typeface="BrownStd Light"/>
                <a:cs typeface="BrownStd Light"/>
              </a:rPr>
              <a:t>by</a:t>
            </a:r>
            <a:r>
              <a:rPr sz="1000" b="0" spc="-35" dirty="0">
                <a:solidFill>
                  <a:schemeClr val="tx1"/>
                </a:solidFill>
                <a:latin typeface="BrownStd Light"/>
                <a:cs typeface="BrownStd Light"/>
              </a:rPr>
              <a:t> offering </a:t>
            </a:r>
            <a:r>
              <a:rPr sz="1000" b="0" dirty="0">
                <a:solidFill>
                  <a:schemeClr val="tx1"/>
                </a:solidFill>
                <a:latin typeface="BrownStd Light"/>
                <a:cs typeface="BrownStd Light"/>
              </a:rPr>
              <a:t>a</a:t>
            </a:r>
            <a:r>
              <a:rPr sz="1000" b="0" spc="-10" dirty="0">
                <a:solidFill>
                  <a:schemeClr val="tx1"/>
                </a:solidFill>
                <a:latin typeface="BrownStd Light"/>
                <a:cs typeface="BrownStd Light"/>
              </a:rPr>
              <a:t> </a:t>
            </a:r>
            <a:r>
              <a:rPr sz="1000" b="0" spc="-25" dirty="0">
                <a:solidFill>
                  <a:schemeClr val="tx1"/>
                </a:solidFill>
                <a:latin typeface="BrownStd Light"/>
                <a:cs typeface="BrownStd Light"/>
              </a:rPr>
              <a:t>large</a:t>
            </a:r>
            <a:r>
              <a:rPr sz="1000" b="0" spc="-40" dirty="0">
                <a:solidFill>
                  <a:schemeClr val="tx1"/>
                </a:solidFill>
                <a:latin typeface="BrownStd Light"/>
                <a:cs typeface="BrownStd Light"/>
              </a:rPr>
              <a:t> </a:t>
            </a:r>
            <a:r>
              <a:rPr sz="1000" b="0" spc="-25" dirty="0">
                <a:solidFill>
                  <a:schemeClr val="tx1"/>
                </a:solidFill>
                <a:latin typeface="BrownStd Light"/>
                <a:cs typeface="BrownStd Light"/>
              </a:rPr>
              <a:t>proportion</a:t>
            </a:r>
            <a:r>
              <a:rPr sz="1000" b="0" spc="-35" dirty="0">
                <a:solidFill>
                  <a:schemeClr val="tx1"/>
                </a:solidFill>
                <a:latin typeface="BrownStd Light"/>
                <a:cs typeface="BrownStd Light"/>
              </a:rPr>
              <a:t> </a:t>
            </a:r>
            <a:r>
              <a:rPr sz="1000" b="0" spc="-10" dirty="0">
                <a:solidFill>
                  <a:schemeClr val="tx1"/>
                </a:solidFill>
                <a:latin typeface="BrownStd Light"/>
                <a:cs typeface="BrownStd Light"/>
              </a:rPr>
              <a:t>of</a:t>
            </a:r>
            <a:r>
              <a:rPr sz="1000" b="0" spc="-20" dirty="0">
                <a:solidFill>
                  <a:schemeClr val="tx1"/>
                </a:solidFill>
                <a:latin typeface="BrownStd Light"/>
                <a:cs typeface="BrownStd Light"/>
              </a:rPr>
              <a:t> </a:t>
            </a:r>
            <a:r>
              <a:rPr sz="1000" b="0" spc="-10" dirty="0">
                <a:solidFill>
                  <a:schemeClr val="tx1"/>
                </a:solidFill>
                <a:latin typeface="BrownStd Light"/>
                <a:cs typeface="BrownStd Light"/>
              </a:rPr>
              <a:t>tickets </a:t>
            </a:r>
            <a:r>
              <a:rPr sz="1000" b="0" dirty="0">
                <a:solidFill>
                  <a:schemeClr val="tx1"/>
                </a:solidFill>
                <a:latin typeface="BrownStd Light"/>
                <a:cs typeface="BrownStd Light"/>
              </a:rPr>
              <a:t>at</a:t>
            </a:r>
            <a:r>
              <a:rPr sz="1000" b="0" spc="30" dirty="0">
                <a:solidFill>
                  <a:schemeClr val="tx1"/>
                </a:solidFill>
                <a:latin typeface="BrownStd Light"/>
                <a:cs typeface="BrownStd Light"/>
              </a:rPr>
              <a:t> </a:t>
            </a:r>
            <a:r>
              <a:rPr sz="1000" b="0" spc="-20" dirty="0">
                <a:solidFill>
                  <a:schemeClr val="tx1"/>
                </a:solidFill>
                <a:latin typeface="BrownStd Light"/>
                <a:cs typeface="BrownStd Light"/>
              </a:rPr>
              <a:t>affordable</a:t>
            </a:r>
            <a:r>
              <a:rPr sz="1000" b="0" spc="30" dirty="0">
                <a:solidFill>
                  <a:schemeClr val="tx1"/>
                </a:solidFill>
                <a:latin typeface="BrownStd Light"/>
                <a:cs typeface="BrownStd Light"/>
              </a:rPr>
              <a:t> </a:t>
            </a:r>
            <a:r>
              <a:rPr sz="1000" b="0" dirty="0">
                <a:solidFill>
                  <a:schemeClr val="tx1"/>
                </a:solidFill>
                <a:latin typeface="BrownStd Light"/>
                <a:cs typeface="BrownStd Light"/>
              </a:rPr>
              <a:t>prices,</a:t>
            </a:r>
            <a:r>
              <a:rPr sz="1000" b="0" spc="25" dirty="0">
                <a:solidFill>
                  <a:schemeClr val="tx1"/>
                </a:solidFill>
                <a:latin typeface="BrownStd Light"/>
                <a:cs typeface="BrownStd Light"/>
              </a:rPr>
              <a:t> </a:t>
            </a:r>
            <a:r>
              <a:rPr sz="1000" b="0" dirty="0">
                <a:solidFill>
                  <a:schemeClr val="tx1"/>
                </a:solidFill>
                <a:latin typeface="BrownStd Light"/>
                <a:cs typeface="BrownStd Light"/>
              </a:rPr>
              <a:t>and</a:t>
            </a:r>
            <a:r>
              <a:rPr sz="1000" b="0" spc="35" dirty="0">
                <a:solidFill>
                  <a:schemeClr val="tx1"/>
                </a:solidFill>
                <a:latin typeface="BrownStd Light"/>
                <a:cs typeface="BrownStd Light"/>
              </a:rPr>
              <a:t> </a:t>
            </a:r>
            <a:r>
              <a:rPr sz="1000" b="0" dirty="0">
                <a:solidFill>
                  <a:schemeClr val="tx1"/>
                </a:solidFill>
                <a:latin typeface="BrownStd Light"/>
                <a:cs typeface="BrownStd Light"/>
              </a:rPr>
              <a:t>through</a:t>
            </a:r>
            <a:r>
              <a:rPr sz="1000" b="0" spc="30" dirty="0">
                <a:solidFill>
                  <a:schemeClr val="tx1"/>
                </a:solidFill>
                <a:latin typeface="BrownStd Light"/>
                <a:cs typeface="BrownStd Light"/>
              </a:rPr>
              <a:t> </a:t>
            </a:r>
            <a:r>
              <a:rPr sz="1000" b="0" spc="-25" dirty="0">
                <a:solidFill>
                  <a:schemeClr val="tx1"/>
                </a:solidFill>
                <a:latin typeface="BrownStd Light"/>
                <a:cs typeface="BrownStd Light"/>
              </a:rPr>
              <a:t>our </a:t>
            </a:r>
            <a:r>
              <a:rPr sz="1000" b="0" spc="-30" dirty="0">
                <a:solidFill>
                  <a:schemeClr val="tx1"/>
                </a:solidFill>
                <a:latin typeface="BrownStd Light"/>
                <a:cs typeface="BrownStd Light"/>
              </a:rPr>
              <a:t>attendance</a:t>
            </a:r>
            <a:r>
              <a:rPr sz="1000" b="0" dirty="0">
                <a:solidFill>
                  <a:schemeClr val="tx1"/>
                </a:solidFill>
                <a:latin typeface="BrownStd Light"/>
                <a:cs typeface="BrownStd Light"/>
              </a:rPr>
              <a:t> </a:t>
            </a:r>
            <a:r>
              <a:rPr sz="1000" b="0" spc="-10" dirty="0">
                <a:solidFill>
                  <a:schemeClr val="tx1"/>
                </a:solidFill>
                <a:latin typeface="BrownStd Light"/>
                <a:cs typeface="BrownStd Light"/>
              </a:rPr>
              <a:t>schemes.</a:t>
            </a:r>
            <a:endParaRPr sz="1000" dirty="0">
              <a:solidFill>
                <a:schemeClr val="tx1"/>
              </a:solidFill>
              <a:latin typeface="BrownStd Light"/>
              <a:cs typeface="BrownStd Light"/>
            </a:endParaRPr>
          </a:p>
        </p:txBody>
      </p:sp>
      <p:sp>
        <p:nvSpPr>
          <p:cNvPr id="11" name="object 11"/>
          <p:cNvSpPr txBox="1"/>
          <p:nvPr/>
        </p:nvSpPr>
        <p:spPr>
          <a:xfrm>
            <a:off x="383539" y="4839258"/>
            <a:ext cx="635000" cy="2160270"/>
          </a:xfrm>
          <a:prstGeom prst="rect">
            <a:avLst/>
          </a:prstGeom>
        </p:spPr>
        <p:txBody>
          <a:bodyPr vert="vert270" wrap="square" lIns="0" tIns="0" rIns="0" bIns="0" rtlCol="0">
            <a:spAutoFit/>
          </a:bodyPr>
          <a:lstStyle/>
          <a:p>
            <a:pPr marL="12700">
              <a:lnSpc>
                <a:spcPts val="4660"/>
              </a:lnSpc>
            </a:pPr>
            <a:r>
              <a:rPr sz="4800" b="0" spc="-229" dirty="0">
                <a:solidFill>
                  <a:srgbClr val="EE3340"/>
                </a:solidFill>
                <a:latin typeface="BrownStd Light"/>
                <a:cs typeface="BrownStd Light"/>
              </a:rPr>
              <a:t>A</a:t>
            </a:r>
            <a:r>
              <a:rPr sz="4800" b="0" spc="-235" dirty="0">
                <a:solidFill>
                  <a:srgbClr val="EE3340"/>
                </a:solidFill>
                <a:latin typeface="BrownStd Light"/>
                <a:cs typeface="BrownStd Light"/>
              </a:rPr>
              <a:t>bo</a:t>
            </a:r>
            <a:r>
              <a:rPr sz="4800" b="0" spc="-240" dirty="0">
                <a:solidFill>
                  <a:srgbClr val="EE3340"/>
                </a:solidFill>
                <a:latin typeface="BrownStd Light"/>
                <a:cs typeface="BrownStd Light"/>
              </a:rPr>
              <a:t>u</a:t>
            </a:r>
            <a:r>
              <a:rPr sz="4800" b="0" spc="340" dirty="0">
                <a:solidFill>
                  <a:srgbClr val="EE3340"/>
                </a:solidFill>
                <a:latin typeface="BrownStd Light"/>
                <a:cs typeface="BrownStd Light"/>
              </a:rPr>
              <a:t>t</a:t>
            </a:r>
            <a:r>
              <a:rPr sz="4800" b="0" spc="-310" dirty="0">
                <a:solidFill>
                  <a:srgbClr val="EE3340"/>
                </a:solidFill>
                <a:latin typeface="BrownStd Light"/>
                <a:cs typeface="BrownStd Light"/>
              </a:rPr>
              <a:t>us</a:t>
            </a:r>
            <a:endParaRPr sz="4800" dirty="0">
              <a:latin typeface="BrownStd Light"/>
              <a:cs typeface="BrownStd Light"/>
            </a:endParaRPr>
          </a:p>
        </p:txBody>
      </p:sp>
      <p:sp>
        <p:nvSpPr>
          <p:cNvPr id="12" name="object 12"/>
          <p:cNvSpPr txBox="1"/>
          <p:nvPr/>
        </p:nvSpPr>
        <p:spPr>
          <a:xfrm>
            <a:off x="7598791" y="3400805"/>
            <a:ext cx="2269490" cy="635000"/>
          </a:xfrm>
          <a:prstGeom prst="rect">
            <a:avLst/>
          </a:prstGeom>
        </p:spPr>
        <p:txBody>
          <a:bodyPr vert="horz" wrap="square" lIns="0" tIns="12065" rIns="0" bIns="0" rtlCol="0">
            <a:spAutoFit/>
          </a:bodyPr>
          <a:lstStyle/>
          <a:p>
            <a:pPr marL="12700" marR="5080" algn="just">
              <a:lnSpc>
                <a:spcPct val="100000"/>
              </a:lnSpc>
              <a:spcBef>
                <a:spcPts val="95"/>
              </a:spcBef>
            </a:pPr>
            <a:r>
              <a:rPr sz="1000" b="0" dirty="0">
                <a:solidFill>
                  <a:schemeClr val="tx1"/>
                </a:solidFill>
                <a:latin typeface="BrownStd Light"/>
                <a:cs typeface="BrownStd Light"/>
              </a:rPr>
              <a:t>We</a:t>
            </a:r>
            <a:r>
              <a:rPr sz="1000" b="0" spc="105" dirty="0">
                <a:solidFill>
                  <a:schemeClr val="tx1"/>
                </a:solidFill>
                <a:latin typeface="BrownStd Light"/>
                <a:cs typeface="BrownStd Light"/>
              </a:rPr>
              <a:t> </a:t>
            </a:r>
            <a:r>
              <a:rPr sz="1000" b="0" dirty="0">
                <a:solidFill>
                  <a:schemeClr val="tx1"/>
                </a:solidFill>
                <a:latin typeface="BrownStd Light"/>
                <a:cs typeface="BrownStd Light"/>
              </a:rPr>
              <a:t>work</a:t>
            </a:r>
            <a:r>
              <a:rPr sz="1000" b="0" spc="114" dirty="0">
                <a:solidFill>
                  <a:schemeClr val="tx1"/>
                </a:solidFill>
                <a:latin typeface="BrownStd Light"/>
                <a:cs typeface="BrownStd Light"/>
              </a:rPr>
              <a:t> </a:t>
            </a:r>
            <a:r>
              <a:rPr sz="1000" b="0" dirty="0">
                <a:solidFill>
                  <a:schemeClr val="tx1"/>
                </a:solidFill>
                <a:latin typeface="BrownStd Light"/>
                <a:cs typeface="BrownStd Light"/>
              </a:rPr>
              <a:t>with</a:t>
            </a:r>
            <a:r>
              <a:rPr sz="1000" b="0" spc="114" dirty="0">
                <a:solidFill>
                  <a:schemeClr val="tx1"/>
                </a:solidFill>
                <a:latin typeface="BrownStd Light"/>
                <a:cs typeface="BrownStd Light"/>
              </a:rPr>
              <a:t> </a:t>
            </a:r>
            <a:r>
              <a:rPr sz="1000" b="0" dirty="0">
                <a:solidFill>
                  <a:schemeClr val="tx1"/>
                </a:solidFill>
                <a:latin typeface="BrownStd Light"/>
                <a:cs typeface="BrownStd Light"/>
              </a:rPr>
              <a:t>a</a:t>
            </a:r>
            <a:r>
              <a:rPr sz="1000" b="0" spc="135" dirty="0">
                <a:solidFill>
                  <a:schemeClr val="tx1"/>
                </a:solidFill>
                <a:latin typeface="BrownStd Light"/>
                <a:cs typeface="BrownStd Light"/>
              </a:rPr>
              <a:t> </a:t>
            </a:r>
            <a:r>
              <a:rPr sz="1000" b="0" dirty="0">
                <a:solidFill>
                  <a:schemeClr val="tx1"/>
                </a:solidFill>
                <a:latin typeface="BrownStd Light"/>
                <a:cs typeface="BrownStd Light"/>
              </a:rPr>
              <a:t>wide</a:t>
            </a:r>
            <a:r>
              <a:rPr sz="1000" b="0" spc="125" dirty="0">
                <a:solidFill>
                  <a:schemeClr val="tx1"/>
                </a:solidFill>
                <a:latin typeface="BrownStd Light"/>
                <a:cs typeface="BrownStd Light"/>
              </a:rPr>
              <a:t> </a:t>
            </a:r>
            <a:r>
              <a:rPr sz="1000" b="0" dirty="0">
                <a:solidFill>
                  <a:schemeClr val="tx1"/>
                </a:solidFill>
                <a:latin typeface="BrownStd Light"/>
                <a:cs typeface="BrownStd Light"/>
              </a:rPr>
              <a:t>range</a:t>
            </a:r>
            <a:r>
              <a:rPr sz="1000" b="0" spc="114" dirty="0">
                <a:solidFill>
                  <a:schemeClr val="tx1"/>
                </a:solidFill>
                <a:latin typeface="BrownStd Light"/>
                <a:cs typeface="BrownStd Light"/>
              </a:rPr>
              <a:t> </a:t>
            </a:r>
            <a:r>
              <a:rPr sz="1000" b="0" dirty="0">
                <a:solidFill>
                  <a:schemeClr val="tx1"/>
                </a:solidFill>
                <a:latin typeface="BrownStd Light"/>
                <a:cs typeface="BrownStd Light"/>
              </a:rPr>
              <a:t>of</a:t>
            </a:r>
            <a:r>
              <a:rPr sz="1000" b="0" spc="120" dirty="0">
                <a:solidFill>
                  <a:schemeClr val="tx1"/>
                </a:solidFill>
                <a:latin typeface="BrownStd Light"/>
                <a:cs typeface="BrownStd Light"/>
              </a:rPr>
              <a:t> </a:t>
            </a:r>
            <a:r>
              <a:rPr sz="1000" b="0" spc="-20" dirty="0">
                <a:solidFill>
                  <a:schemeClr val="tx1"/>
                </a:solidFill>
                <a:latin typeface="BrownStd Light"/>
                <a:cs typeface="BrownStd Light"/>
              </a:rPr>
              <a:t>visiting </a:t>
            </a:r>
            <a:r>
              <a:rPr sz="1000" b="0" spc="-25" dirty="0">
                <a:solidFill>
                  <a:schemeClr val="tx1"/>
                </a:solidFill>
                <a:latin typeface="BrownStd Light"/>
                <a:cs typeface="BrownStd Light"/>
              </a:rPr>
              <a:t>companies</a:t>
            </a:r>
            <a:r>
              <a:rPr sz="1000" b="0" spc="-30" dirty="0">
                <a:solidFill>
                  <a:schemeClr val="tx1"/>
                </a:solidFill>
                <a:latin typeface="BrownStd Light"/>
                <a:cs typeface="BrownStd Light"/>
              </a:rPr>
              <a:t> </a:t>
            </a:r>
            <a:r>
              <a:rPr sz="1000" b="0" dirty="0">
                <a:solidFill>
                  <a:schemeClr val="tx1"/>
                </a:solidFill>
                <a:latin typeface="BrownStd Light"/>
                <a:cs typeface="BrownStd Light"/>
              </a:rPr>
              <a:t>to</a:t>
            </a:r>
            <a:r>
              <a:rPr sz="1000" b="0" spc="-35" dirty="0">
                <a:solidFill>
                  <a:schemeClr val="tx1"/>
                </a:solidFill>
                <a:latin typeface="BrownStd Light"/>
                <a:cs typeface="BrownStd Light"/>
              </a:rPr>
              <a:t> </a:t>
            </a:r>
            <a:r>
              <a:rPr sz="1000" b="0" spc="-30" dirty="0">
                <a:solidFill>
                  <a:schemeClr val="tx1"/>
                </a:solidFill>
                <a:latin typeface="BrownStd Light"/>
                <a:cs typeface="BrownStd Light"/>
              </a:rPr>
              <a:t>generate </a:t>
            </a:r>
            <a:r>
              <a:rPr sz="1000" b="0" spc="-25" dirty="0">
                <a:solidFill>
                  <a:schemeClr val="tx1"/>
                </a:solidFill>
                <a:latin typeface="BrownStd Light"/>
                <a:cs typeface="BrownStd Light"/>
              </a:rPr>
              <a:t>essential</a:t>
            </a:r>
            <a:r>
              <a:rPr sz="1000" b="0" spc="-20" dirty="0">
                <a:solidFill>
                  <a:schemeClr val="tx1"/>
                </a:solidFill>
                <a:latin typeface="BrownStd Light"/>
                <a:cs typeface="BrownStd Light"/>
              </a:rPr>
              <a:t> </a:t>
            </a:r>
            <a:r>
              <a:rPr sz="1000" b="0" spc="-10" dirty="0">
                <a:solidFill>
                  <a:schemeClr val="tx1"/>
                </a:solidFill>
                <a:latin typeface="BrownStd Light"/>
                <a:cs typeface="BrownStd Light"/>
              </a:rPr>
              <a:t>revenue </a:t>
            </a:r>
            <a:r>
              <a:rPr sz="1000" b="0" dirty="0">
                <a:solidFill>
                  <a:schemeClr val="tx1"/>
                </a:solidFill>
                <a:latin typeface="BrownStd Light"/>
                <a:cs typeface="BrownStd Light"/>
              </a:rPr>
              <a:t>and</a:t>
            </a:r>
            <a:r>
              <a:rPr sz="1000" b="0" spc="150" dirty="0">
                <a:solidFill>
                  <a:schemeClr val="tx1"/>
                </a:solidFill>
                <a:latin typeface="BrownStd Light"/>
                <a:cs typeface="BrownStd Light"/>
              </a:rPr>
              <a:t> </a:t>
            </a:r>
            <a:r>
              <a:rPr sz="1000" b="0" dirty="0">
                <a:solidFill>
                  <a:schemeClr val="tx1"/>
                </a:solidFill>
                <a:latin typeface="BrownStd Light"/>
                <a:cs typeface="BrownStd Light"/>
              </a:rPr>
              <a:t>welcome</a:t>
            </a:r>
            <a:r>
              <a:rPr sz="1000" b="0" spc="130" dirty="0">
                <a:solidFill>
                  <a:schemeClr val="tx1"/>
                </a:solidFill>
                <a:latin typeface="BrownStd Light"/>
                <a:cs typeface="BrownStd Light"/>
              </a:rPr>
              <a:t> </a:t>
            </a:r>
            <a:r>
              <a:rPr sz="1000" b="0" dirty="0">
                <a:solidFill>
                  <a:schemeClr val="tx1"/>
                </a:solidFill>
                <a:latin typeface="BrownStd Light"/>
                <a:cs typeface="BrownStd Light"/>
              </a:rPr>
              <a:t>new</a:t>
            </a:r>
            <a:r>
              <a:rPr sz="1000" b="0" spc="155" dirty="0">
                <a:solidFill>
                  <a:schemeClr val="tx1"/>
                </a:solidFill>
                <a:latin typeface="BrownStd Light"/>
                <a:cs typeface="BrownStd Light"/>
              </a:rPr>
              <a:t> </a:t>
            </a:r>
            <a:r>
              <a:rPr sz="1000" b="0" dirty="0">
                <a:solidFill>
                  <a:schemeClr val="tx1"/>
                </a:solidFill>
                <a:latin typeface="BrownStd Light"/>
                <a:cs typeface="BrownStd Light"/>
              </a:rPr>
              <a:t>audiences</a:t>
            </a:r>
            <a:r>
              <a:rPr sz="1000" b="0" spc="135" dirty="0">
                <a:solidFill>
                  <a:schemeClr val="tx1"/>
                </a:solidFill>
                <a:latin typeface="BrownStd Light"/>
                <a:cs typeface="BrownStd Light"/>
              </a:rPr>
              <a:t> </a:t>
            </a:r>
            <a:r>
              <a:rPr sz="1000" b="0" dirty="0">
                <a:solidFill>
                  <a:schemeClr val="tx1"/>
                </a:solidFill>
                <a:latin typeface="BrownStd Light"/>
                <a:cs typeface="BrownStd Light"/>
              </a:rPr>
              <a:t>to</a:t>
            </a:r>
            <a:r>
              <a:rPr sz="1000" b="0" spc="140" dirty="0">
                <a:solidFill>
                  <a:schemeClr val="tx1"/>
                </a:solidFill>
                <a:latin typeface="BrownStd Light"/>
                <a:cs typeface="BrownStd Light"/>
              </a:rPr>
              <a:t> </a:t>
            </a:r>
            <a:r>
              <a:rPr sz="1000" b="0" spc="-20" dirty="0">
                <a:solidFill>
                  <a:schemeClr val="tx1"/>
                </a:solidFill>
                <a:latin typeface="BrownStd Light"/>
                <a:cs typeface="BrownStd Light"/>
              </a:rPr>
              <a:t>share </a:t>
            </a:r>
            <a:r>
              <a:rPr sz="1000" b="0" spc="-10" dirty="0">
                <a:solidFill>
                  <a:schemeClr val="tx1"/>
                </a:solidFill>
                <a:latin typeface="BrownStd Light"/>
                <a:cs typeface="BrownStd Light"/>
              </a:rPr>
              <a:t>the</a:t>
            </a:r>
            <a:r>
              <a:rPr sz="1000" b="0" spc="-35" dirty="0">
                <a:solidFill>
                  <a:schemeClr val="tx1"/>
                </a:solidFill>
                <a:latin typeface="BrownStd Light"/>
                <a:cs typeface="BrownStd Light"/>
              </a:rPr>
              <a:t> </a:t>
            </a:r>
            <a:r>
              <a:rPr sz="1000" b="0" spc="-30" dirty="0">
                <a:solidFill>
                  <a:schemeClr val="tx1"/>
                </a:solidFill>
                <a:latin typeface="BrownStd Light"/>
                <a:cs typeface="BrownStd Light"/>
              </a:rPr>
              <a:t>experience</a:t>
            </a:r>
            <a:r>
              <a:rPr sz="1000" b="0" spc="5" dirty="0">
                <a:solidFill>
                  <a:schemeClr val="tx1"/>
                </a:solidFill>
                <a:latin typeface="BrownStd Light"/>
                <a:cs typeface="BrownStd Light"/>
              </a:rPr>
              <a:t> </a:t>
            </a:r>
            <a:r>
              <a:rPr sz="1000" b="0" dirty="0">
                <a:solidFill>
                  <a:schemeClr val="tx1"/>
                </a:solidFill>
                <a:latin typeface="BrownStd Light"/>
                <a:cs typeface="BrownStd Light"/>
              </a:rPr>
              <a:t>of</a:t>
            </a:r>
            <a:r>
              <a:rPr sz="1000" b="0" spc="-10" dirty="0">
                <a:solidFill>
                  <a:schemeClr val="tx1"/>
                </a:solidFill>
                <a:latin typeface="BrownStd Light"/>
                <a:cs typeface="BrownStd Light"/>
              </a:rPr>
              <a:t> </a:t>
            </a:r>
            <a:r>
              <a:rPr sz="1000" b="0" spc="-20" dirty="0">
                <a:solidFill>
                  <a:schemeClr val="tx1"/>
                </a:solidFill>
                <a:latin typeface="BrownStd Light"/>
                <a:cs typeface="BrownStd Light"/>
              </a:rPr>
              <a:t>our</a:t>
            </a:r>
            <a:r>
              <a:rPr sz="1000" b="0" spc="-140" dirty="0">
                <a:solidFill>
                  <a:schemeClr val="tx1"/>
                </a:solidFill>
                <a:latin typeface="BrownStd Light"/>
                <a:cs typeface="BrownStd Light"/>
              </a:rPr>
              <a:t> </a:t>
            </a:r>
            <a:r>
              <a:rPr sz="1000" b="0" spc="-10" dirty="0">
                <a:solidFill>
                  <a:schemeClr val="tx1"/>
                </a:solidFill>
                <a:latin typeface="BrownStd Light"/>
                <a:cs typeface="BrownStd Light"/>
              </a:rPr>
              <a:t>theatre.</a:t>
            </a:r>
            <a:endParaRPr sz="1000" dirty="0">
              <a:solidFill>
                <a:schemeClr val="tx1"/>
              </a:solidFill>
              <a:latin typeface="BrownStd Light"/>
              <a:cs typeface="BrownStd Light"/>
            </a:endParaRPr>
          </a:p>
        </p:txBody>
      </p:sp>
      <p:sp>
        <p:nvSpPr>
          <p:cNvPr id="13" name="object 13"/>
          <p:cNvSpPr txBox="1"/>
          <p:nvPr/>
        </p:nvSpPr>
        <p:spPr>
          <a:xfrm>
            <a:off x="7598791" y="4188967"/>
            <a:ext cx="2010410" cy="2371725"/>
          </a:xfrm>
          <a:prstGeom prst="rect">
            <a:avLst/>
          </a:prstGeom>
        </p:spPr>
        <p:txBody>
          <a:bodyPr vert="horz" wrap="square" lIns="0" tIns="33020" rIns="0" bIns="0" rtlCol="0">
            <a:spAutoFit/>
          </a:bodyPr>
          <a:lstStyle/>
          <a:p>
            <a:pPr marL="12700" marR="5080">
              <a:lnSpc>
                <a:spcPct val="93500"/>
              </a:lnSpc>
              <a:spcBef>
                <a:spcPts val="260"/>
              </a:spcBef>
            </a:pPr>
            <a:r>
              <a:rPr sz="2050" b="1" spc="-75" dirty="0">
                <a:solidFill>
                  <a:srgbClr val="EE3340"/>
                </a:solidFill>
                <a:latin typeface="BrownStd"/>
                <a:cs typeface="BrownStd"/>
              </a:rPr>
              <a:t>English</a:t>
            </a:r>
            <a:r>
              <a:rPr sz="2050" b="1" spc="-145" dirty="0">
                <a:solidFill>
                  <a:srgbClr val="EE3340"/>
                </a:solidFill>
                <a:latin typeface="BrownStd"/>
                <a:cs typeface="BrownStd"/>
              </a:rPr>
              <a:t> </a:t>
            </a:r>
            <a:r>
              <a:rPr sz="2050" b="1" spc="-10" dirty="0">
                <a:solidFill>
                  <a:srgbClr val="EE3340"/>
                </a:solidFill>
                <a:latin typeface="BrownStd"/>
                <a:cs typeface="BrownStd"/>
              </a:rPr>
              <a:t>National </a:t>
            </a:r>
            <a:r>
              <a:rPr sz="2050" b="1" spc="-80" dirty="0">
                <a:solidFill>
                  <a:srgbClr val="EE3340"/>
                </a:solidFill>
                <a:latin typeface="BrownStd"/>
                <a:cs typeface="BrownStd"/>
              </a:rPr>
              <a:t>Opera</a:t>
            </a:r>
            <a:r>
              <a:rPr sz="2050" b="1" spc="-120" dirty="0">
                <a:solidFill>
                  <a:srgbClr val="EE3340"/>
                </a:solidFill>
                <a:latin typeface="BrownStd"/>
                <a:cs typeface="BrownStd"/>
              </a:rPr>
              <a:t> </a:t>
            </a:r>
            <a:r>
              <a:rPr sz="2050" b="1" spc="-25" dirty="0">
                <a:solidFill>
                  <a:srgbClr val="EE3340"/>
                </a:solidFill>
                <a:latin typeface="BrownStd"/>
                <a:cs typeface="BrownStd"/>
              </a:rPr>
              <a:t>is</a:t>
            </a:r>
            <a:r>
              <a:rPr sz="2050" b="1" spc="-355" dirty="0">
                <a:solidFill>
                  <a:srgbClr val="EE3340"/>
                </a:solidFill>
                <a:latin typeface="BrownStd"/>
                <a:cs typeface="BrownStd"/>
              </a:rPr>
              <a:t> </a:t>
            </a:r>
            <a:r>
              <a:rPr sz="2050" b="1" spc="-75" dirty="0">
                <a:solidFill>
                  <a:srgbClr val="EE3340"/>
                </a:solidFill>
                <a:latin typeface="BrownStd"/>
                <a:cs typeface="BrownStd"/>
              </a:rPr>
              <a:t>founded </a:t>
            </a:r>
            <a:r>
              <a:rPr sz="2050" b="1" spc="-20" dirty="0">
                <a:solidFill>
                  <a:srgbClr val="EE3340"/>
                </a:solidFill>
                <a:latin typeface="BrownStd"/>
                <a:cs typeface="BrownStd"/>
              </a:rPr>
              <a:t>on</a:t>
            </a:r>
            <a:r>
              <a:rPr sz="2050" b="1" spc="-90" dirty="0">
                <a:solidFill>
                  <a:srgbClr val="EE3340"/>
                </a:solidFill>
                <a:latin typeface="BrownStd"/>
                <a:cs typeface="BrownStd"/>
              </a:rPr>
              <a:t> </a:t>
            </a:r>
            <a:r>
              <a:rPr sz="2050" b="1" spc="-65" dirty="0">
                <a:solidFill>
                  <a:srgbClr val="EE3340"/>
                </a:solidFill>
                <a:latin typeface="BrownStd"/>
                <a:cs typeface="BrownStd"/>
              </a:rPr>
              <a:t>the</a:t>
            </a:r>
            <a:r>
              <a:rPr sz="2050" b="1" spc="-165" dirty="0">
                <a:solidFill>
                  <a:srgbClr val="EE3340"/>
                </a:solidFill>
                <a:latin typeface="BrownStd"/>
                <a:cs typeface="BrownStd"/>
              </a:rPr>
              <a:t> </a:t>
            </a:r>
            <a:r>
              <a:rPr sz="2050" b="1" spc="-10" dirty="0">
                <a:solidFill>
                  <a:srgbClr val="EE3340"/>
                </a:solidFill>
                <a:latin typeface="BrownStd"/>
                <a:cs typeface="BrownStd"/>
              </a:rPr>
              <a:t>belief </a:t>
            </a:r>
            <a:r>
              <a:rPr sz="2050" b="1" spc="-70" dirty="0">
                <a:solidFill>
                  <a:srgbClr val="EE3340"/>
                </a:solidFill>
                <a:latin typeface="BrownStd"/>
                <a:cs typeface="BrownStd"/>
              </a:rPr>
              <a:t>that</a:t>
            </a:r>
            <a:r>
              <a:rPr sz="2050" b="1" spc="-140" dirty="0">
                <a:solidFill>
                  <a:srgbClr val="EE3340"/>
                </a:solidFill>
                <a:latin typeface="BrownStd"/>
                <a:cs typeface="BrownStd"/>
              </a:rPr>
              <a:t> </a:t>
            </a:r>
            <a:r>
              <a:rPr sz="2050" b="1" spc="-75" dirty="0">
                <a:solidFill>
                  <a:srgbClr val="EE3340"/>
                </a:solidFill>
                <a:latin typeface="BrownStd"/>
                <a:cs typeface="BrownStd"/>
              </a:rPr>
              <a:t>opera</a:t>
            </a:r>
            <a:r>
              <a:rPr sz="2050" b="1" spc="-125" dirty="0">
                <a:solidFill>
                  <a:srgbClr val="EE3340"/>
                </a:solidFill>
                <a:latin typeface="BrownStd"/>
                <a:cs typeface="BrownStd"/>
              </a:rPr>
              <a:t> </a:t>
            </a:r>
            <a:r>
              <a:rPr sz="2050" b="1" spc="-25" dirty="0">
                <a:solidFill>
                  <a:srgbClr val="EE3340"/>
                </a:solidFill>
                <a:latin typeface="BrownStd"/>
                <a:cs typeface="BrownStd"/>
              </a:rPr>
              <a:t>of </a:t>
            </a:r>
            <a:r>
              <a:rPr sz="2050" b="1" spc="-65" dirty="0">
                <a:solidFill>
                  <a:srgbClr val="EE3340"/>
                </a:solidFill>
                <a:latin typeface="BrownStd"/>
                <a:cs typeface="BrownStd"/>
              </a:rPr>
              <a:t>the</a:t>
            </a:r>
            <a:r>
              <a:rPr sz="2050" b="1" spc="-140" dirty="0">
                <a:solidFill>
                  <a:srgbClr val="EE3340"/>
                </a:solidFill>
                <a:latin typeface="BrownStd"/>
                <a:cs typeface="BrownStd"/>
              </a:rPr>
              <a:t> </a:t>
            </a:r>
            <a:r>
              <a:rPr sz="2050" b="1" spc="-10" dirty="0">
                <a:solidFill>
                  <a:srgbClr val="EE3340"/>
                </a:solidFill>
                <a:latin typeface="BrownStd"/>
                <a:cs typeface="BrownStd"/>
              </a:rPr>
              <a:t>highest </a:t>
            </a:r>
            <a:r>
              <a:rPr sz="2050" b="1" spc="-75" dirty="0">
                <a:solidFill>
                  <a:srgbClr val="EE3340"/>
                </a:solidFill>
                <a:latin typeface="BrownStd"/>
                <a:cs typeface="BrownStd"/>
              </a:rPr>
              <a:t>quality</a:t>
            </a:r>
            <a:r>
              <a:rPr sz="2050" b="1" spc="-90" dirty="0">
                <a:solidFill>
                  <a:srgbClr val="EE3340"/>
                </a:solidFill>
                <a:latin typeface="BrownStd"/>
                <a:cs typeface="BrownStd"/>
              </a:rPr>
              <a:t> </a:t>
            </a:r>
            <a:r>
              <a:rPr sz="2050" b="1" spc="-10" dirty="0">
                <a:solidFill>
                  <a:srgbClr val="EE3340"/>
                </a:solidFill>
                <a:latin typeface="BrownStd"/>
                <a:cs typeface="BrownStd"/>
              </a:rPr>
              <a:t>should </a:t>
            </a:r>
            <a:r>
              <a:rPr sz="2050" b="1" spc="-40" dirty="0">
                <a:solidFill>
                  <a:srgbClr val="EE3340"/>
                </a:solidFill>
                <a:latin typeface="BrownStd"/>
                <a:cs typeface="BrownStd"/>
              </a:rPr>
              <a:t>be</a:t>
            </a:r>
            <a:r>
              <a:rPr sz="2050" b="1" spc="-185" dirty="0">
                <a:solidFill>
                  <a:srgbClr val="EE3340"/>
                </a:solidFill>
                <a:latin typeface="BrownStd"/>
                <a:cs typeface="BrownStd"/>
              </a:rPr>
              <a:t> </a:t>
            </a:r>
            <a:r>
              <a:rPr sz="2050" b="1" spc="-10" dirty="0">
                <a:solidFill>
                  <a:srgbClr val="EE3340"/>
                </a:solidFill>
                <a:latin typeface="BrownStd"/>
                <a:cs typeface="BrownStd"/>
              </a:rPr>
              <a:t>accessible</a:t>
            </a:r>
            <a:endParaRPr sz="2050">
              <a:latin typeface="BrownStd"/>
              <a:cs typeface="BrownStd"/>
            </a:endParaRPr>
          </a:p>
          <a:p>
            <a:pPr marL="12700">
              <a:lnSpc>
                <a:spcPts val="2210"/>
              </a:lnSpc>
            </a:pPr>
            <a:r>
              <a:rPr sz="2050" b="1" spc="-30" dirty="0">
                <a:solidFill>
                  <a:srgbClr val="EE3340"/>
                </a:solidFill>
                <a:latin typeface="BrownStd"/>
                <a:cs typeface="BrownStd"/>
              </a:rPr>
              <a:t>to</a:t>
            </a:r>
            <a:r>
              <a:rPr sz="2050" b="1" spc="-245" dirty="0">
                <a:solidFill>
                  <a:srgbClr val="EE3340"/>
                </a:solidFill>
                <a:latin typeface="BrownStd"/>
                <a:cs typeface="BrownStd"/>
              </a:rPr>
              <a:t> </a:t>
            </a:r>
            <a:r>
              <a:rPr sz="2050" b="1" spc="-10" dirty="0">
                <a:solidFill>
                  <a:srgbClr val="EE3340"/>
                </a:solidFill>
                <a:latin typeface="BrownStd"/>
                <a:cs typeface="BrownStd"/>
              </a:rPr>
              <a:t>anyone.</a:t>
            </a:r>
            <a:endParaRPr sz="2050">
              <a:latin typeface="BrownStd"/>
              <a:cs typeface="BrownStd"/>
            </a:endParaRPr>
          </a:p>
        </p:txBody>
      </p:sp>
      <p:sp>
        <p:nvSpPr>
          <p:cNvPr id="14" name="object 14"/>
          <p:cNvSpPr/>
          <p:nvPr/>
        </p:nvSpPr>
        <p:spPr>
          <a:xfrm>
            <a:off x="584809" y="576071"/>
            <a:ext cx="234950" cy="320040"/>
          </a:xfrm>
          <a:custGeom>
            <a:avLst/>
            <a:gdLst/>
            <a:ahLst/>
            <a:cxnLst/>
            <a:rect l="l" t="t" r="r" b="b"/>
            <a:pathLst>
              <a:path w="234950" h="320040">
                <a:moveTo>
                  <a:pt x="234696" y="298450"/>
                </a:moveTo>
                <a:lnTo>
                  <a:pt x="22504" y="298450"/>
                </a:lnTo>
                <a:lnTo>
                  <a:pt x="22504" y="160020"/>
                </a:lnTo>
                <a:lnTo>
                  <a:pt x="213360" y="160020"/>
                </a:lnTo>
                <a:lnTo>
                  <a:pt x="213360" y="138430"/>
                </a:lnTo>
                <a:lnTo>
                  <a:pt x="22504" y="138430"/>
                </a:lnTo>
                <a:lnTo>
                  <a:pt x="22504" y="21590"/>
                </a:lnTo>
                <a:lnTo>
                  <a:pt x="227622" y="21590"/>
                </a:lnTo>
                <a:lnTo>
                  <a:pt x="227622" y="0"/>
                </a:lnTo>
                <a:lnTo>
                  <a:pt x="0" y="0"/>
                </a:lnTo>
                <a:lnTo>
                  <a:pt x="0" y="21590"/>
                </a:lnTo>
                <a:lnTo>
                  <a:pt x="0" y="138430"/>
                </a:lnTo>
                <a:lnTo>
                  <a:pt x="0" y="160020"/>
                </a:lnTo>
                <a:lnTo>
                  <a:pt x="0" y="298450"/>
                </a:lnTo>
                <a:lnTo>
                  <a:pt x="0" y="320040"/>
                </a:lnTo>
                <a:lnTo>
                  <a:pt x="234696" y="320040"/>
                </a:lnTo>
                <a:lnTo>
                  <a:pt x="234696" y="298450"/>
                </a:lnTo>
                <a:close/>
              </a:path>
            </a:pathLst>
          </a:custGeom>
          <a:solidFill>
            <a:srgbClr val="EE3340"/>
          </a:solidFill>
        </p:spPr>
        <p:txBody>
          <a:bodyPr wrap="square" lIns="0" tIns="0" rIns="0" bIns="0" rtlCol="0"/>
          <a:lstStyle/>
          <a:p>
            <a:endParaRPr/>
          </a:p>
        </p:txBody>
      </p:sp>
      <p:sp>
        <p:nvSpPr>
          <p:cNvPr id="15" name="object 15"/>
          <p:cNvSpPr/>
          <p:nvPr/>
        </p:nvSpPr>
        <p:spPr>
          <a:xfrm>
            <a:off x="540016" y="962164"/>
            <a:ext cx="644525" cy="644525"/>
          </a:xfrm>
          <a:custGeom>
            <a:avLst/>
            <a:gdLst/>
            <a:ahLst/>
            <a:cxnLst/>
            <a:rect l="l" t="t" r="r" b="b"/>
            <a:pathLst>
              <a:path w="644525" h="644525">
                <a:moveTo>
                  <a:pt x="644321" y="322186"/>
                </a:moveTo>
                <a:lnTo>
                  <a:pt x="640829" y="274561"/>
                </a:lnTo>
                <a:lnTo>
                  <a:pt x="630682" y="229095"/>
                </a:lnTo>
                <a:lnTo>
                  <a:pt x="622998" y="208991"/>
                </a:lnTo>
                <a:lnTo>
                  <a:pt x="622998" y="322186"/>
                </a:lnTo>
                <a:lnTo>
                  <a:pt x="619061" y="370954"/>
                </a:lnTo>
                <a:lnTo>
                  <a:pt x="607656" y="417309"/>
                </a:lnTo>
                <a:lnTo>
                  <a:pt x="589407" y="460489"/>
                </a:lnTo>
                <a:lnTo>
                  <a:pt x="564946" y="499859"/>
                </a:lnTo>
                <a:lnTo>
                  <a:pt x="534873" y="534911"/>
                </a:lnTo>
                <a:lnTo>
                  <a:pt x="499821" y="565010"/>
                </a:lnTo>
                <a:lnTo>
                  <a:pt x="460400" y="589394"/>
                </a:lnTo>
                <a:lnTo>
                  <a:pt x="417245" y="607682"/>
                </a:lnTo>
                <a:lnTo>
                  <a:pt x="370954" y="619112"/>
                </a:lnTo>
                <a:lnTo>
                  <a:pt x="322160" y="623049"/>
                </a:lnTo>
                <a:lnTo>
                  <a:pt x="273354" y="619112"/>
                </a:lnTo>
                <a:lnTo>
                  <a:pt x="227076" y="607682"/>
                </a:lnTo>
                <a:lnTo>
                  <a:pt x="183908" y="589394"/>
                </a:lnTo>
                <a:lnTo>
                  <a:pt x="144487" y="565010"/>
                </a:lnTo>
                <a:lnTo>
                  <a:pt x="109435" y="534911"/>
                </a:lnTo>
                <a:lnTo>
                  <a:pt x="79362" y="499859"/>
                </a:lnTo>
                <a:lnTo>
                  <a:pt x="54902" y="460489"/>
                </a:lnTo>
                <a:lnTo>
                  <a:pt x="36652" y="417309"/>
                </a:lnTo>
                <a:lnTo>
                  <a:pt x="25260" y="370954"/>
                </a:lnTo>
                <a:lnTo>
                  <a:pt x="21323" y="322186"/>
                </a:lnTo>
                <a:lnTo>
                  <a:pt x="25260" y="273418"/>
                </a:lnTo>
                <a:lnTo>
                  <a:pt x="36652" y="227063"/>
                </a:lnTo>
                <a:lnTo>
                  <a:pt x="54902" y="183883"/>
                </a:lnTo>
                <a:lnTo>
                  <a:pt x="79362" y="144513"/>
                </a:lnTo>
                <a:lnTo>
                  <a:pt x="109435" y="109461"/>
                </a:lnTo>
                <a:lnTo>
                  <a:pt x="144487" y="79375"/>
                </a:lnTo>
                <a:lnTo>
                  <a:pt x="183908" y="54978"/>
                </a:lnTo>
                <a:lnTo>
                  <a:pt x="227076" y="36703"/>
                </a:lnTo>
                <a:lnTo>
                  <a:pt x="273354" y="25273"/>
                </a:lnTo>
                <a:lnTo>
                  <a:pt x="322160" y="21323"/>
                </a:lnTo>
                <a:lnTo>
                  <a:pt x="370954" y="25273"/>
                </a:lnTo>
                <a:lnTo>
                  <a:pt x="417245" y="36703"/>
                </a:lnTo>
                <a:lnTo>
                  <a:pt x="460400" y="54978"/>
                </a:lnTo>
                <a:lnTo>
                  <a:pt x="499821" y="79375"/>
                </a:lnTo>
                <a:lnTo>
                  <a:pt x="534873" y="109461"/>
                </a:lnTo>
                <a:lnTo>
                  <a:pt x="564946" y="144513"/>
                </a:lnTo>
                <a:lnTo>
                  <a:pt x="589407" y="183883"/>
                </a:lnTo>
                <a:lnTo>
                  <a:pt x="607656" y="227063"/>
                </a:lnTo>
                <a:lnTo>
                  <a:pt x="619061" y="273418"/>
                </a:lnTo>
                <a:lnTo>
                  <a:pt x="622998" y="322186"/>
                </a:lnTo>
                <a:lnTo>
                  <a:pt x="622998" y="208991"/>
                </a:lnTo>
                <a:lnTo>
                  <a:pt x="592416" y="146799"/>
                </a:lnTo>
                <a:lnTo>
                  <a:pt x="565302" y="110858"/>
                </a:lnTo>
                <a:lnTo>
                  <a:pt x="533514" y="78981"/>
                </a:lnTo>
                <a:lnTo>
                  <a:pt x="497573" y="51930"/>
                </a:lnTo>
                <a:lnTo>
                  <a:pt x="457974" y="29959"/>
                </a:lnTo>
                <a:lnTo>
                  <a:pt x="415201" y="13703"/>
                </a:lnTo>
                <a:lnTo>
                  <a:pt x="369760" y="3543"/>
                </a:lnTo>
                <a:lnTo>
                  <a:pt x="322160" y="0"/>
                </a:lnTo>
                <a:lnTo>
                  <a:pt x="274535" y="3543"/>
                </a:lnTo>
                <a:lnTo>
                  <a:pt x="229108" y="13703"/>
                </a:lnTo>
                <a:lnTo>
                  <a:pt x="186334" y="29959"/>
                </a:lnTo>
                <a:lnTo>
                  <a:pt x="146735" y="51930"/>
                </a:lnTo>
                <a:lnTo>
                  <a:pt x="110794" y="78981"/>
                </a:lnTo>
                <a:lnTo>
                  <a:pt x="79019" y="110858"/>
                </a:lnTo>
                <a:lnTo>
                  <a:pt x="51892" y="146799"/>
                </a:lnTo>
                <a:lnTo>
                  <a:pt x="29933" y="186423"/>
                </a:lnTo>
                <a:lnTo>
                  <a:pt x="13639" y="229095"/>
                </a:lnTo>
                <a:lnTo>
                  <a:pt x="3492" y="274561"/>
                </a:lnTo>
                <a:lnTo>
                  <a:pt x="0" y="322186"/>
                </a:lnTo>
                <a:lnTo>
                  <a:pt x="3492" y="369811"/>
                </a:lnTo>
                <a:lnTo>
                  <a:pt x="13639" y="415277"/>
                </a:lnTo>
                <a:lnTo>
                  <a:pt x="29933" y="457949"/>
                </a:lnTo>
                <a:lnTo>
                  <a:pt x="51892" y="497573"/>
                </a:lnTo>
                <a:lnTo>
                  <a:pt x="79019" y="533514"/>
                </a:lnTo>
                <a:lnTo>
                  <a:pt x="110794" y="565264"/>
                </a:lnTo>
                <a:lnTo>
                  <a:pt x="146735" y="592442"/>
                </a:lnTo>
                <a:lnTo>
                  <a:pt x="186334" y="614413"/>
                </a:lnTo>
                <a:lnTo>
                  <a:pt x="229108" y="630669"/>
                </a:lnTo>
                <a:lnTo>
                  <a:pt x="274535" y="640829"/>
                </a:lnTo>
                <a:lnTo>
                  <a:pt x="322160" y="644385"/>
                </a:lnTo>
                <a:lnTo>
                  <a:pt x="369760" y="640829"/>
                </a:lnTo>
                <a:lnTo>
                  <a:pt x="415201" y="630669"/>
                </a:lnTo>
                <a:lnTo>
                  <a:pt x="497573" y="592442"/>
                </a:lnTo>
                <a:lnTo>
                  <a:pt x="533514" y="565264"/>
                </a:lnTo>
                <a:lnTo>
                  <a:pt x="565302" y="533514"/>
                </a:lnTo>
                <a:lnTo>
                  <a:pt x="592416" y="497573"/>
                </a:lnTo>
                <a:lnTo>
                  <a:pt x="614375" y="457949"/>
                </a:lnTo>
                <a:lnTo>
                  <a:pt x="630682" y="415277"/>
                </a:lnTo>
                <a:lnTo>
                  <a:pt x="640829" y="369811"/>
                </a:lnTo>
                <a:lnTo>
                  <a:pt x="644321" y="322186"/>
                </a:lnTo>
                <a:close/>
              </a:path>
            </a:pathLst>
          </a:custGeom>
          <a:solidFill>
            <a:srgbClr val="EE3340"/>
          </a:solidFill>
        </p:spPr>
        <p:txBody>
          <a:bodyPr wrap="square" lIns="0" tIns="0" rIns="0" bIns="0" rtlCol="0"/>
          <a:lstStyle/>
          <a:p>
            <a:endParaRPr/>
          </a:p>
        </p:txBody>
      </p:sp>
      <p:sp>
        <p:nvSpPr>
          <p:cNvPr id="16" name="object 16"/>
          <p:cNvSpPr/>
          <p:nvPr/>
        </p:nvSpPr>
        <p:spPr>
          <a:xfrm>
            <a:off x="883399" y="575944"/>
            <a:ext cx="256540" cy="320040"/>
          </a:xfrm>
          <a:custGeom>
            <a:avLst/>
            <a:gdLst/>
            <a:ahLst/>
            <a:cxnLst/>
            <a:rect l="l" t="t" r="r" b="b"/>
            <a:pathLst>
              <a:path w="256540" h="320040">
                <a:moveTo>
                  <a:pt x="256146" y="285623"/>
                </a:moveTo>
                <a:lnTo>
                  <a:pt x="256133" y="63"/>
                </a:lnTo>
                <a:lnTo>
                  <a:pt x="234759" y="63"/>
                </a:lnTo>
                <a:lnTo>
                  <a:pt x="234759" y="285623"/>
                </a:lnTo>
                <a:lnTo>
                  <a:pt x="46736" y="33909"/>
                </a:lnTo>
                <a:lnTo>
                  <a:pt x="21437" y="0"/>
                </a:lnTo>
                <a:lnTo>
                  <a:pt x="0" y="0"/>
                </a:lnTo>
                <a:lnTo>
                  <a:pt x="0" y="320040"/>
                </a:lnTo>
                <a:lnTo>
                  <a:pt x="21437" y="320040"/>
                </a:lnTo>
                <a:lnTo>
                  <a:pt x="21437" y="33909"/>
                </a:lnTo>
                <a:lnTo>
                  <a:pt x="235089" y="320040"/>
                </a:lnTo>
                <a:lnTo>
                  <a:pt x="256146" y="320040"/>
                </a:lnTo>
                <a:lnTo>
                  <a:pt x="256146" y="285623"/>
                </a:lnTo>
                <a:close/>
              </a:path>
            </a:pathLst>
          </a:custGeom>
          <a:solidFill>
            <a:srgbClr val="EE3340"/>
          </a:solidFill>
        </p:spPr>
        <p:txBody>
          <a:bodyPr wrap="square" lIns="0" tIns="0" rIns="0" bIns="0" rtlCol="0"/>
          <a:lstStyle/>
          <a:p>
            <a:endParaRPr/>
          </a:p>
        </p:txBody>
      </p:sp>
      <p:pic>
        <p:nvPicPr>
          <p:cNvPr id="17" name="object 17"/>
          <p:cNvPicPr/>
          <p:nvPr/>
        </p:nvPicPr>
        <p:blipFill>
          <a:blip r:embed="rId2" cstate="print"/>
          <a:stretch>
            <a:fillRect/>
          </a:stretch>
        </p:blipFill>
        <p:spPr>
          <a:xfrm>
            <a:off x="7801991" y="869187"/>
            <a:ext cx="2042922" cy="2042922"/>
          </a:xfrm>
          <a:prstGeom prst="rect">
            <a:avLst/>
          </a:prstGeom>
        </p:spPr>
      </p:pic>
      <p:pic>
        <p:nvPicPr>
          <p:cNvPr id="18" name="object 18"/>
          <p:cNvPicPr/>
          <p:nvPr/>
        </p:nvPicPr>
        <p:blipFill>
          <a:blip r:embed="rId3" cstate="print"/>
          <a:stretch>
            <a:fillRect/>
          </a:stretch>
        </p:blipFill>
        <p:spPr>
          <a:xfrm>
            <a:off x="2268854" y="895730"/>
            <a:ext cx="2103882" cy="2016378"/>
          </a:xfrm>
          <a:prstGeom prst="rect">
            <a:avLst/>
          </a:prstGeom>
        </p:spPr>
      </p:pic>
      <p:pic>
        <p:nvPicPr>
          <p:cNvPr id="19" name="object 19"/>
          <p:cNvPicPr/>
          <p:nvPr/>
        </p:nvPicPr>
        <p:blipFill>
          <a:blip r:embed="rId4" cstate="print"/>
          <a:stretch>
            <a:fillRect/>
          </a:stretch>
        </p:blipFill>
        <p:spPr>
          <a:xfrm>
            <a:off x="5062220" y="869187"/>
            <a:ext cx="2103881" cy="2057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53933" y="532002"/>
            <a:ext cx="1816735" cy="147955"/>
          </a:xfrm>
          <a:prstGeom prst="rect">
            <a:avLst/>
          </a:prstGeom>
        </p:spPr>
        <p:txBody>
          <a:bodyPr vert="horz" wrap="square" lIns="0" tIns="12700" rIns="0" bIns="0" rtlCol="0">
            <a:spAutoFit/>
          </a:bodyPr>
          <a:lstStyle/>
          <a:p>
            <a:pPr marL="12700">
              <a:lnSpc>
                <a:spcPct val="100000"/>
              </a:lnSpc>
              <a:spcBef>
                <a:spcPts val="100"/>
              </a:spcBef>
            </a:pPr>
            <a:r>
              <a:rPr sz="800" b="0" dirty="0">
                <a:solidFill>
                  <a:srgbClr val="75787A"/>
                </a:solidFill>
                <a:latin typeface="BrownStd Light"/>
                <a:cs typeface="BrownStd Light"/>
              </a:rPr>
              <a:t>English</a:t>
            </a:r>
            <a:r>
              <a:rPr sz="800" b="0" spc="-25" dirty="0">
                <a:solidFill>
                  <a:srgbClr val="75787A"/>
                </a:solidFill>
                <a:latin typeface="BrownStd Light"/>
                <a:cs typeface="BrownStd Light"/>
              </a:rPr>
              <a:t> </a:t>
            </a:r>
            <a:r>
              <a:rPr sz="800" b="0" dirty="0">
                <a:solidFill>
                  <a:srgbClr val="75787A"/>
                </a:solidFill>
                <a:latin typeface="BrownStd Light"/>
                <a:cs typeface="BrownStd Light"/>
              </a:rPr>
              <a:t>National</a:t>
            </a:r>
            <a:r>
              <a:rPr sz="800" b="0" spc="-15" dirty="0">
                <a:solidFill>
                  <a:srgbClr val="75787A"/>
                </a:solidFill>
                <a:latin typeface="BrownStd Light"/>
                <a:cs typeface="BrownStd Light"/>
              </a:rPr>
              <a:t> </a:t>
            </a:r>
            <a:r>
              <a:rPr sz="800" b="0" dirty="0">
                <a:solidFill>
                  <a:srgbClr val="75787A"/>
                </a:solidFill>
                <a:latin typeface="BrownStd Light"/>
                <a:cs typeface="BrownStd Light"/>
              </a:rPr>
              <a:t>Opera</a:t>
            </a:r>
            <a:r>
              <a:rPr sz="800" b="0" spc="-30" dirty="0">
                <a:solidFill>
                  <a:srgbClr val="75787A"/>
                </a:solidFill>
                <a:latin typeface="BrownStd Light"/>
                <a:cs typeface="BrownStd Light"/>
              </a:rPr>
              <a:t> </a:t>
            </a:r>
            <a:r>
              <a:rPr sz="800" b="0" spc="-10" dirty="0">
                <a:solidFill>
                  <a:srgbClr val="75787A"/>
                </a:solidFill>
                <a:latin typeface="BrownStd Light"/>
                <a:cs typeface="BrownStd Light"/>
              </a:rPr>
              <a:t>Candidate</a:t>
            </a:r>
            <a:r>
              <a:rPr sz="800" b="0" spc="-75" dirty="0">
                <a:solidFill>
                  <a:srgbClr val="75787A"/>
                </a:solidFill>
                <a:latin typeface="BrownStd Light"/>
                <a:cs typeface="BrownStd Light"/>
              </a:rPr>
              <a:t> </a:t>
            </a:r>
            <a:r>
              <a:rPr sz="800" b="0" spc="-20" dirty="0">
                <a:solidFill>
                  <a:srgbClr val="75787A"/>
                </a:solidFill>
                <a:latin typeface="BrownStd Light"/>
                <a:cs typeface="BrownStd Light"/>
              </a:rPr>
              <a:t>Pack</a:t>
            </a:r>
            <a:endParaRPr sz="800">
              <a:latin typeface="BrownStd Light"/>
              <a:cs typeface="BrownStd Light"/>
            </a:endParaRPr>
          </a:p>
        </p:txBody>
      </p:sp>
      <p:sp>
        <p:nvSpPr>
          <p:cNvPr id="3" name="object 3"/>
          <p:cNvSpPr txBox="1">
            <a:spLocks noGrp="1"/>
          </p:cNvSpPr>
          <p:nvPr>
            <p:ph type="title"/>
          </p:nvPr>
        </p:nvSpPr>
        <p:spPr>
          <a:xfrm>
            <a:off x="1764918" y="889000"/>
            <a:ext cx="6705981" cy="566822"/>
          </a:xfrm>
          <a:prstGeom prst="rect">
            <a:avLst/>
          </a:prstGeom>
        </p:spPr>
        <p:txBody>
          <a:bodyPr vert="horz" wrap="square" lIns="0" tIns="12700" rIns="0" bIns="0" rtlCol="0">
            <a:spAutoFit/>
          </a:bodyPr>
          <a:lstStyle/>
          <a:p>
            <a:pPr marL="12700">
              <a:spcBef>
                <a:spcPts val="100"/>
              </a:spcBef>
            </a:pPr>
            <a:r>
              <a:rPr lang="en-US" sz="1800" b="0" dirty="0">
                <a:solidFill>
                  <a:srgbClr val="FF0000"/>
                </a:solidFill>
                <a:latin typeface="BrownStd Light" panose="00010400010101010101" pitchFamily="2" charset="0"/>
                <a:cs typeface="Times New Roman" panose="02020603050405020304" pitchFamily="18" charset="0"/>
              </a:rPr>
              <a:t>Lighting Programmer</a:t>
            </a:r>
            <a:br>
              <a:rPr lang="en-US" sz="800" b="1" dirty="0">
                <a:solidFill>
                  <a:srgbClr val="FF0000"/>
                </a:solidFill>
                <a:latin typeface="BrownStd" pitchFamily="2" charset="77"/>
                <a:cs typeface="BrownPro"/>
              </a:rPr>
            </a:br>
            <a:endParaRPr sz="1800" dirty="0">
              <a:latin typeface="BrownStd Light"/>
              <a:cs typeface="BrownStd Light"/>
            </a:endParaRPr>
          </a:p>
        </p:txBody>
      </p:sp>
      <p:sp>
        <p:nvSpPr>
          <p:cNvPr id="4" name="object 4"/>
          <p:cNvSpPr txBox="1"/>
          <p:nvPr/>
        </p:nvSpPr>
        <p:spPr>
          <a:xfrm>
            <a:off x="1764918" y="1664865"/>
            <a:ext cx="7905750" cy="5289268"/>
          </a:xfrm>
          <a:prstGeom prst="rect">
            <a:avLst/>
          </a:prstGeom>
        </p:spPr>
        <p:txBody>
          <a:bodyPr vert="horz" wrap="square" lIns="0" tIns="13335" rIns="0" bIns="0" rtlCol="0">
            <a:spAutoFit/>
          </a:bodyPr>
          <a:lstStyle/>
          <a:p>
            <a:pPr marL="38100" marR="30480">
              <a:lnSpc>
                <a:spcPct val="100000"/>
              </a:lnSpc>
              <a:spcBef>
                <a:spcPts val="105"/>
              </a:spcBef>
            </a:pPr>
            <a:r>
              <a:rPr lang="en-GB" sz="1200" b="0" dirty="0">
                <a:solidFill>
                  <a:srgbClr val="FF0000"/>
                </a:solidFill>
                <a:latin typeface="BrownStd Light" panose="00010400010101010101" pitchFamily="2" charset="0"/>
                <a:cs typeface="BrownStd Light"/>
              </a:rPr>
              <a:t>SUMMARY</a:t>
            </a:r>
          </a:p>
          <a:p>
            <a:pPr rtl="0" fontAlgn="base"/>
            <a:r>
              <a:rPr lang="en-GB" sz="1200" dirty="0">
                <a:latin typeface="BrownStd Light" panose="00010400010101010101" pitchFamily="2" charset="0"/>
              </a:rPr>
              <a:t>The Lighting Programmer is a key member of English National Opera’s Lighting Department, supporting visiting lighting designers by delivering creative and technical lighting services to the highest standards. The role requires professionalism, strong collaboration, and an understanding of both the artistic and practical needs of productions.</a:t>
            </a:r>
            <a:r>
              <a:rPr lang="en-US" sz="1200" dirty="0">
                <a:latin typeface="BrownStd Light" panose="00010400010101010101" pitchFamily="2" charset="0"/>
              </a:rPr>
              <a:t> </a:t>
            </a:r>
          </a:p>
          <a:p>
            <a:pPr rtl="0" fontAlgn="base"/>
            <a:r>
              <a:rPr lang="en-US" sz="1200" dirty="0">
                <a:latin typeface="BrownStd Light" panose="00010400010101010101" pitchFamily="2" charset="0"/>
              </a:rPr>
              <a:t> </a:t>
            </a:r>
          </a:p>
          <a:p>
            <a:pPr rtl="0" fontAlgn="base"/>
            <a:r>
              <a:rPr lang="en-GB" sz="1200" dirty="0">
                <a:latin typeface="BrownStd Light" panose="00010400010101010101" pitchFamily="2" charset="0"/>
              </a:rPr>
              <a:t>Working closely with visiting Lighting Designers, the post holder will programme and realise lighting designs for ENO productions at the London Coliseum and other venues. They will also oversee the integration of visiting companies’ lighting control systems with ENO’s infrastructure, ensuring seamless operation during touring engagements.</a:t>
            </a:r>
            <a:r>
              <a:rPr lang="en-US" sz="1200" dirty="0">
                <a:latin typeface="BrownStd Light" panose="00010400010101010101" pitchFamily="2" charset="0"/>
              </a:rPr>
              <a:t> </a:t>
            </a:r>
          </a:p>
          <a:p>
            <a:pPr>
              <a:lnSpc>
                <a:spcPct val="100000"/>
              </a:lnSpc>
              <a:spcBef>
                <a:spcPts val="1275"/>
              </a:spcBef>
            </a:pPr>
            <a:endParaRPr lang="en-US" sz="1200" dirty="0">
              <a:solidFill>
                <a:schemeClr val="tx1"/>
              </a:solidFill>
              <a:latin typeface="BrownStd Light" panose="00010400010101010101" pitchFamily="2" charset="0"/>
              <a:cs typeface="BrownStd Light"/>
            </a:endParaRPr>
          </a:p>
          <a:p>
            <a:pPr>
              <a:lnSpc>
                <a:spcPct val="100000"/>
              </a:lnSpc>
            </a:pPr>
            <a:endParaRPr sz="1200" dirty="0">
              <a:latin typeface="BrownStd Light" panose="00010400010101010101" pitchFamily="2" charset="0"/>
              <a:cs typeface="BrownStd Light"/>
            </a:endParaRPr>
          </a:p>
          <a:p>
            <a:pPr marL="50165">
              <a:lnSpc>
                <a:spcPct val="100000"/>
              </a:lnSpc>
            </a:pPr>
            <a:r>
              <a:rPr lang="en-US" sz="1200" b="0" spc="-20" dirty="0">
                <a:solidFill>
                  <a:srgbClr val="FF0000"/>
                </a:solidFill>
                <a:latin typeface="BrownStd Light" panose="00010400010101010101" pitchFamily="2" charset="0"/>
                <a:cs typeface="BrownStd Light"/>
              </a:rPr>
              <a:t>Contract</a:t>
            </a:r>
          </a:p>
          <a:p>
            <a:pPr marL="50165">
              <a:lnSpc>
                <a:spcPct val="100000"/>
              </a:lnSpc>
            </a:pPr>
            <a:r>
              <a:rPr lang="en-US" sz="1200" spc="-20" dirty="0">
                <a:solidFill>
                  <a:schemeClr val="tx1"/>
                </a:solidFill>
                <a:latin typeface="BrownStd Light" panose="00010400010101010101" pitchFamily="2" charset="0"/>
                <a:cs typeface="BrownStd Light"/>
              </a:rPr>
              <a:t>Fixed term contract, 26/10/2026-21/03/2027</a:t>
            </a:r>
            <a:endParaRPr lang="en-US" sz="1200" b="0" spc="-20" dirty="0">
              <a:solidFill>
                <a:schemeClr val="tx1"/>
              </a:solidFill>
              <a:latin typeface="BrownStd Light" panose="00010400010101010101" pitchFamily="2" charset="0"/>
              <a:cs typeface="BrownStd Light"/>
            </a:endParaRPr>
          </a:p>
          <a:p>
            <a:pPr marL="50165">
              <a:lnSpc>
                <a:spcPct val="100000"/>
              </a:lnSpc>
            </a:pPr>
            <a:endParaRPr lang="en-US" sz="1200" spc="-20" dirty="0">
              <a:solidFill>
                <a:srgbClr val="FF0000"/>
              </a:solidFill>
              <a:latin typeface="BrownStd Light" panose="00010400010101010101" pitchFamily="2" charset="0"/>
              <a:cs typeface="BrownStd Light"/>
            </a:endParaRPr>
          </a:p>
          <a:p>
            <a:pPr marL="50165">
              <a:lnSpc>
                <a:spcPct val="100000"/>
              </a:lnSpc>
            </a:pPr>
            <a:r>
              <a:rPr sz="1200" b="0" spc="-20" dirty="0">
                <a:solidFill>
                  <a:srgbClr val="FF0000"/>
                </a:solidFill>
                <a:latin typeface="BrownStd Light" panose="00010400010101010101" pitchFamily="2" charset="0"/>
                <a:cs typeface="BrownStd Light"/>
              </a:rPr>
              <a:t>Reports</a:t>
            </a:r>
            <a:r>
              <a:rPr sz="1200" b="0" spc="-5" dirty="0">
                <a:solidFill>
                  <a:srgbClr val="FF0000"/>
                </a:solidFill>
                <a:latin typeface="BrownStd Light" panose="00010400010101010101" pitchFamily="2" charset="0"/>
                <a:cs typeface="BrownStd Light"/>
              </a:rPr>
              <a:t> </a:t>
            </a:r>
            <a:r>
              <a:rPr sz="1200" b="0" spc="-25" dirty="0">
                <a:solidFill>
                  <a:srgbClr val="FF0000"/>
                </a:solidFill>
                <a:latin typeface="BrownStd Light" panose="00010400010101010101" pitchFamily="2" charset="0"/>
                <a:cs typeface="BrownStd Light"/>
              </a:rPr>
              <a:t>to</a:t>
            </a:r>
            <a:endParaRPr lang="en-US" sz="1200" b="0" spc="-25" dirty="0">
              <a:solidFill>
                <a:srgbClr val="FF0000"/>
              </a:solidFill>
              <a:latin typeface="BrownStd Light" panose="00010400010101010101" pitchFamily="2" charset="0"/>
              <a:cs typeface="BrownStd Light"/>
            </a:endParaRPr>
          </a:p>
          <a:p>
            <a:pPr marL="50165">
              <a:lnSpc>
                <a:spcPct val="100000"/>
              </a:lnSpc>
            </a:pPr>
            <a:r>
              <a:rPr lang="en-US" sz="1200" spc="-25" dirty="0">
                <a:solidFill>
                  <a:schemeClr val="tx1"/>
                </a:solidFill>
                <a:latin typeface="BrownStd Light" panose="00010400010101010101" pitchFamily="2" charset="0"/>
                <a:cs typeface="BrownStd Light"/>
              </a:rPr>
              <a:t>Head of Lighting</a:t>
            </a:r>
            <a:endParaRPr lang="en-US" sz="1200" b="0" spc="-25" dirty="0">
              <a:solidFill>
                <a:schemeClr val="tx1"/>
              </a:solidFill>
              <a:latin typeface="BrownStd Light" panose="00010400010101010101" pitchFamily="2" charset="0"/>
              <a:cs typeface="BrownStd Light"/>
            </a:endParaRPr>
          </a:p>
          <a:p>
            <a:pPr marL="50165">
              <a:lnSpc>
                <a:spcPct val="100000"/>
              </a:lnSpc>
            </a:pPr>
            <a:endParaRPr sz="1200" dirty="0">
              <a:latin typeface="BrownStd Light" panose="00010400010101010101" pitchFamily="2" charset="0"/>
              <a:cs typeface="BrownStd Light"/>
            </a:endParaRPr>
          </a:p>
          <a:p>
            <a:pPr marL="50165">
              <a:lnSpc>
                <a:spcPct val="100000"/>
              </a:lnSpc>
            </a:pPr>
            <a:r>
              <a:rPr sz="1200" b="0" spc="-10" dirty="0">
                <a:solidFill>
                  <a:srgbClr val="FF0000"/>
                </a:solidFill>
                <a:latin typeface="BrownStd Light" panose="00010400010101010101" pitchFamily="2" charset="0"/>
                <a:cs typeface="BrownStd Light"/>
              </a:rPr>
              <a:t>Salary</a:t>
            </a:r>
            <a:endParaRPr lang="en-US" sz="1200" b="0" spc="-10" dirty="0">
              <a:solidFill>
                <a:srgbClr val="FF0000"/>
              </a:solidFill>
              <a:latin typeface="BrownStd Light" panose="00010400010101010101" pitchFamily="2" charset="0"/>
              <a:cs typeface="BrownStd Light"/>
            </a:endParaRPr>
          </a:p>
          <a:p>
            <a:pPr marL="50165">
              <a:lnSpc>
                <a:spcPct val="100000"/>
              </a:lnSpc>
            </a:pPr>
            <a:r>
              <a:rPr lang="en-US" sz="1200" dirty="0">
                <a:solidFill>
                  <a:srgbClr val="000000"/>
                </a:solidFill>
                <a:latin typeface="BrownStd Light" panose="00010400010101010101" pitchFamily="2" charset="0"/>
              </a:rPr>
              <a:t>£882.79 per week</a:t>
            </a:r>
          </a:p>
          <a:p>
            <a:pPr marL="50165">
              <a:lnSpc>
                <a:spcPct val="100000"/>
              </a:lnSpc>
            </a:pPr>
            <a:endParaRPr lang="en-US" sz="1200" spc="-10" dirty="0">
              <a:solidFill>
                <a:schemeClr val="bg1">
                  <a:lumMod val="50000"/>
                </a:schemeClr>
              </a:solidFill>
              <a:latin typeface="BrownStd Light" panose="00010400010101010101" pitchFamily="2" charset="0"/>
              <a:cs typeface="BrownStd Light"/>
            </a:endParaRPr>
          </a:p>
          <a:p>
            <a:pPr marL="50165">
              <a:lnSpc>
                <a:spcPct val="100000"/>
              </a:lnSpc>
            </a:pPr>
            <a:r>
              <a:rPr lang="en-US" sz="1200" spc="-10" dirty="0">
                <a:solidFill>
                  <a:srgbClr val="FF0000"/>
                </a:solidFill>
                <a:latin typeface="BrownStd Light" panose="00010400010101010101" pitchFamily="2" charset="0"/>
                <a:cs typeface="BrownStd Light"/>
              </a:rPr>
              <a:t>Location</a:t>
            </a:r>
          </a:p>
          <a:p>
            <a:pPr marL="50165">
              <a:lnSpc>
                <a:spcPct val="100000"/>
              </a:lnSpc>
            </a:pPr>
            <a:r>
              <a:rPr lang="en-US" sz="1200" spc="-10" dirty="0">
                <a:solidFill>
                  <a:schemeClr val="tx1"/>
                </a:solidFill>
                <a:latin typeface="BrownStd Light" panose="00010400010101010101" pitchFamily="2" charset="0"/>
                <a:cs typeface="BrownStd Light"/>
              </a:rPr>
              <a:t>London Coliseum &amp; other locations as required</a:t>
            </a:r>
          </a:p>
          <a:p>
            <a:pPr marL="50165">
              <a:lnSpc>
                <a:spcPct val="100000"/>
              </a:lnSpc>
            </a:pPr>
            <a:endParaRPr lang="en-GB" sz="1200" dirty="0">
              <a:latin typeface="BrownStd Light" panose="00010400010101010101" pitchFamily="2" charset="0"/>
              <a:cs typeface="BrownStd Light"/>
            </a:endParaRPr>
          </a:p>
          <a:p>
            <a:pPr marL="50165">
              <a:lnSpc>
                <a:spcPct val="100000"/>
              </a:lnSpc>
            </a:pPr>
            <a:r>
              <a:rPr sz="1200" b="0" spc="-10" dirty="0">
                <a:solidFill>
                  <a:srgbClr val="FF0000"/>
                </a:solidFill>
                <a:latin typeface="BrownStd Light" panose="00010400010101010101" pitchFamily="2" charset="0"/>
                <a:cs typeface="BrownStd Light"/>
              </a:rPr>
              <a:t>Hours</a:t>
            </a:r>
            <a:endParaRPr lang="en-US" sz="1200" b="0" spc="-10" dirty="0">
              <a:solidFill>
                <a:srgbClr val="FF0000"/>
              </a:solidFill>
              <a:latin typeface="BrownStd Light" panose="00010400010101010101" pitchFamily="2" charset="0"/>
              <a:cs typeface="BrownStd Light"/>
            </a:endParaRPr>
          </a:p>
          <a:p>
            <a:pPr marL="50165">
              <a:lnSpc>
                <a:spcPct val="100000"/>
              </a:lnSpc>
            </a:pPr>
            <a:r>
              <a:rPr lang="en-US" sz="1200" spc="-10" dirty="0">
                <a:solidFill>
                  <a:schemeClr val="tx1"/>
                </a:solidFill>
                <a:latin typeface="BrownStd Light" panose="00010400010101010101" pitchFamily="2" charset="0"/>
                <a:cs typeface="BrownStd Light"/>
              </a:rPr>
              <a:t>43 hours per week averaged weekly</a:t>
            </a:r>
            <a:endParaRPr lang="en-US" sz="1200" b="0" spc="-10" dirty="0">
              <a:solidFill>
                <a:schemeClr val="tx1"/>
              </a:solidFill>
              <a:latin typeface="BrownStd Light" panose="00010400010101010101" pitchFamily="2" charset="0"/>
              <a:cs typeface="BrownStd Light"/>
            </a:endParaRPr>
          </a:p>
          <a:p>
            <a:pPr marL="50165">
              <a:lnSpc>
                <a:spcPct val="100000"/>
              </a:lnSpc>
              <a:spcBef>
                <a:spcPts val="5"/>
              </a:spcBef>
            </a:pPr>
            <a:endParaRPr sz="1000" dirty="0">
              <a:latin typeface="BrownStd Light"/>
              <a:cs typeface="BrownStd Light"/>
            </a:endParaRPr>
          </a:p>
          <a:p>
            <a:pPr marL="6466840">
              <a:lnSpc>
                <a:spcPct val="100000"/>
              </a:lnSpc>
              <a:spcBef>
                <a:spcPts val="5"/>
              </a:spcBef>
            </a:pPr>
            <a:endParaRPr sz="1000" dirty="0">
              <a:latin typeface="BrownStd Light"/>
              <a:cs typeface="BrownStd Light"/>
            </a:endParaRPr>
          </a:p>
        </p:txBody>
      </p:sp>
      <p:sp>
        <p:nvSpPr>
          <p:cNvPr id="5" name="object 5"/>
          <p:cNvSpPr txBox="1"/>
          <p:nvPr/>
        </p:nvSpPr>
        <p:spPr>
          <a:xfrm>
            <a:off x="383539" y="5111902"/>
            <a:ext cx="635000" cy="1887220"/>
          </a:xfrm>
          <a:prstGeom prst="rect">
            <a:avLst/>
          </a:prstGeom>
        </p:spPr>
        <p:txBody>
          <a:bodyPr vert="vert270" wrap="square" lIns="0" tIns="0" rIns="0" bIns="0" rtlCol="0">
            <a:spAutoFit/>
          </a:bodyPr>
          <a:lstStyle/>
          <a:p>
            <a:pPr marL="12700">
              <a:lnSpc>
                <a:spcPts val="4660"/>
              </a:lnSpc>
            </a:pPr>
            <a:r>
              <a:rPr sz="4800" b="0" spc="-195" dirty="0">
                <a:solidFill>
                  <a:srgbClr val="EE3340"/>
                </a:solidFill>
                <a:latin typeface="BrownStd Light"/>
                <a:cs typeface="BrownStd Light"/>
              </a:rPr>
              <a:t>T</a:t>
            </a:r>
            <a:r>
              <a:rPr sz="4800" b="0" spc="-200" dirty="0">
                <a:solidFill>
                  <a:srgbClr val="EE3340"/>
                </a:solidFill>
                <a:latin typeface="BrownStd Light"/>
                <a:cs typeface="BrownStd Light"/>
              </a:rPr>
              <a:t>h</a:t>
            </a:r>
            <a:r>
              <a:rPr sz="4800" b="0" spc="415" dirty="0">
                <a:solidFill>
                  <a:srgbClr val="EE3340"/>
                </a:solidFill>
                <a:latin typeface="BrownStd Light"/>
                <a:cs typeface="BrownStd Light"/>
              </a:rPr>
              <a:t>e</a:t>
            </a:r>
            <a:r>
              <a:rPr sz="4800" b="0" spc="-315" dirty="0">
                <a:solidFill>
                  <a:srgbClr val="EE3340"/>
                </a:solidFill>
                <a:latin typeface="BrownStd Light"/>
                <a:cs typeface="BrownStd Light"/>
              </a:rPr>
              <a:t>rol</a:t>
            </a:r>
            <a:r>
              <a:rPr sz="4800" b="0" spc="10" dirty="0">
                <a:solidFill>
                  <a:srgbClr val="EE3340"/>
                </a:solidFill>
                <a:latin typeface="BrownStd Light"/>
                <a:cs typeface="BrownStd Light"/>
              </a:rPr>
              <a:t>e</a:t>
            </a:r>
            <a:endParaRPr sz="4800" dirty="0">
              <a:latin typeface="BrownStd Light"/>
              <a:cs typeface="BrownStd Light"/>
            </a:endParaRPr>
          </a:p>
        </p:txBody>
      </p:sp>
      <p:sp>
        <p:nvSpPr>
          <p:cNvPr id="6" name="object 6"/>
          <p:cNvSpPr/>
          <p:nvPr/>
        </p:nvSpPr>
        <p:spPr>
          <a:xfrm>
            <a:off x="584301" y="576071"/>
            <a:ext cx="234950" cy="320040"/>
          </a:xfrm>
          <a:custGeom>
            <a:avLst/>
            <a:gdLst/>
            <a:ahLst/>
            <a:cxnLst/>
            <a:rect l="l" t="t" r="r" b="b"/>
            <a:pathLst>
              <a:path w="234950" h="320040">
                <a:moveTo>
                  <a:pt x="234734" y="298450"/>
                </a:moveTo>
                <a:lnTo>
                  <a:pt x="22504" y="298450"/>
                </a:lnTo>
                <a:lnTo>
                  <a:pt x="22504" y="160020"/>
                </a:lnTo>
                <a:lnTo>
                  <a:pt x="213398" y="160020"/>
                </a:lnTo>
                <a:lnTo>
                  <a:pt x="213398" y="138430"/>
                </a:lnTo>
                <a:lnTo>
                  <a:pt x="22504" y="138430"/>
                </a:lnTo>
                <a:lnTo>
                  <a:pt x="22504" y="21590"/>
                </a:lnTo>
                <a:lnTo>
                  <a:pt x="227660" y="21590"/>
                </a:lnTo>
                <a:lnTo>
                  <a:pt x="227660" y="0"/>
                </a:lnTo>
                <a:lnTo>
                  <a:pt x="0" y="0"/>
                </a:lnTo>
                <a:lnTo>
                  <a:pt x="0" y="21590"/>
                </a:lnTo>
                <a:lnTo>
                  <a:pt x="0" y="138430"/>
                </a:lnTo>
                <a:lnTo>
                  <a:pt x="0" y="160020"/>
                </a:lnTo>
                <a:lnTo>
                  <a:pt x="0" y="298450"/>
                </a:lnTo>
                <a:lnTo>
                  <a:pt x="0" y="320040"/>
                </a:lnTo>
                <a:lnTo>
                  <a:pt x="234734" y="320040"/>
                </a:lnTo>
                <a:lnTo>
                  <a:pt x="234734" y="298450"/>
                </a:lnTo>
                <a:close/>
              </a:path>
            </a:pathLst>
          </a:custGeom>
          <a:solidFill>
            <a:srgbClr val="EE3340"/>
          </a:solidFill>
        </p:spPr>
        <p:txBody>
          <a:bodyPr wrap="square" lIns="0" tIns="0" rIns="0" bIns="0" rtlCol="0"/>
          <a:lstStyle/>
          <a:p>
            <a:endParaRPr/>
          </a:p>
        </p:txBody>
      </p:sp>
      <p:sp>
        <p:nvSpPr>
          <p:cNvPr id="7" name="object 7"/>
          <p:cNvSpPr/>
          <p:nvPr/>
        </p:nvSpPr>
        <p:spPr>
          <a:xfrm>
            <a:off x="539496" y="962164"/>
            <a:ext cx="644525" cy="644525"/>
          </a:xfrm>
          <a:custGeom>
            <a:avLst/>
            <a:gdLst/>
            <a:ahLst/>
            <a:cxnLst/>
            <a:rect l="l" t="t" r="r" b="b"/>
            <a:pathLst>
              <a:path w="644525" h="644525">
                <a:moveTo>
                  <a:pt x="644448" y="321932"/>
                </a:moveTo>
                <a:lnTo>
                  <a:pt x="640956" y="274434"/>
                </a:lnTo>
                <a:lnTo>
                  <a:pt x="630809" y="228968"/>
                </a:lnTo>
                <a:lnTo>
                  <a:pt x="623125" y="208813"/>
                </a:lnTo>
                <a:lnTo>
                  <a:pt x="623125" y="321932"/>
                </a:lnTo>
                <a:lnTo>
                  <a:pt x="619175" y="370827"/>
                </a:lnTo>
                <a:lnTo>
                  <a:pt x="607783" y="417055"/>
                </a:lnTo>
                <a:lnTo>
                  <a:pt x="589534" y="460235"/>
                </a:lnTo>
                <a:lnTo>
                  <a:pt x="565061" y="499605"/>
                </a:lnTo>
                <a:lnTo>
                  <a:pt x="534987" y="534657"/>
                </a:lnTo>
                <a:lnTo>
                  <a:pt x="499922" y="564629"/>
                </a:lnTo>
                <a:lnTo>
                  <a:pt x="460502" y="589140"/>
                </a:lnTo>
                <a:lnTo>
                  <a:pt x="417322" y="607428"/>
                </a:lnTo>
                <a:lnTo>
                  <a:pt x="371030" y="618731"/>
                </a:lnTo>
                <a:lnTo>
                  <a:pt x="322224" y="622668"/>
                </a:lnTo>
                <a:lnTo>
                  <a:pt x="273418" y="618731"/>
                </a:lnTo>
                <a:lnTo>
                  <a:pt x="227114" y="607428"/>
                </a:lnTo>
                <a:lnTo>
                  <a:pt x="183946" y="589140"/>
                </a:lnTo>
                <a:lnTo>
                  <a:pt x="144526" y="564629"/>
                </a:lnTo>
                <a:lnTo>
                  <a:pt x="109461" y="534657"/>
                </a:lnTo>
                <a:lnTo>
                  <a:pt x="79387" y="499605"/>
                </a:lnTo>
                <a:lnTo>
                  <a:pt x="54914" y="460235"/>
                </a:lnTo>
                <a:lnTo>
                  <a:pt x="36664" y="417055"/>
                </a:lnTo>
                <a:lnTo>
                  <a:pt x="25260" y="370827"/>
                </a:lnTo>
                <a:lnTo>
                  <a:pt x="21323" y="321932"/>
                </a:lnTo>
                <a:lnTo>
                  <a:pt x="25260" y="273164"/>
                </a:lnTo>
                <a:lnTo>
                  <a:pt x="36664" y="226936"/>
                </a:lnTo>
                <a:lnTo>
                  <a:pt x="54914" y="183756"/>
                </a:lnTo>
                <a:lnTo>
                  <a:pt x="79387" y="144386"/>
                </a:lnTo>
                <a:lnTo>
                  <a:pt x="109461" y="109334"/>
                </a:lnTo>
                <a:lnTo>
                  <a:pt x="144526" y="79248"/>
                </a:lnTo>
                <a:lnTo>
                  <a:pt x="183946" y="54851"/>
                </a:lnTo>
                <a:lnTo>
                  <a:pt x="227114" y="36576"/>
                </a:lnTo>
                <a:lnTo>
                  <a:pt x="273418" y="25273"/>
                </a:lnTo>
                <a:lnTo>
                  <a:pt x="322224" y="21323"/>
                </a:lnTo>
                <a:lnTo>
                  <a:pt x="371030" y="25273"/>
                </a:lnTo>
                <a:lnTo>
                  <a:pt x="417322" y="36576"/>
                </a:lnTo>
                <a:lnTo>
                  <a:pt x="460502" y="54851"/>
                </a:lnTo>
                <a:lnTo>
                  <a:pt x="499922" y="79248"/>
                </a:lnTo>
                <a:lnTo>
                  <a:pt x="534987" y="109334"/>
                </a:lnTo>
                <a:lnTo>
                  <a:pt x="565061" y="144386"/>
                </a:lnTo>
                <a:lnTo>
                  <a:pt x="589534" y="183756"/>
                </a:lnTo>
                <a:lnTo>
                  <a:pt x="607783" y="226936"/>
                </a:lnTo>
                <a:lnTo>
                  <a:pt x="619175" y="273164"/>
                </a:lnTo>
                <a:lnTo>
                  <a:pt x="623125" y="321932"/>
                </a:lnTo>
                <a:lnTo>
                  <a:pt x="623125" y="208813"/>
                </a:lnTo>
                <a:lnTo>
                  <a:pt x="592531" y="146672"/>
                </a:lnTo>
                <a:lnTo>
                  <a:pt x="565416" y="110731"/>
                </a:lnTo>
                <a:lnTo>
                  <a:pt x="533628" y="78981"/>
                </a:lnTo>
                <a:lnTo>
                  <a:pt x="497674" y="51803"/>
                </a:lnTo>
                <a:lnTo>
                  <a:pt x="458063" y="29832"/>
                </a:lnTo>
                <a:lnTo>
                  <a:pt x="435483" y="21323"/>
                </a:lnTo>
                <a:lnTo>
                  <a:pt x="415290" y="13576"/>
                </a:lnTo>
                <a:lnTo>
                  <a:pt x="369836" y="3416"/>
                </a:lnTo>
                <a:lnTo>
                  <a:pt x="322224" y="0"/>
                </a:lnTo>
                <a:lnTo>
                  <a:pt x="274599" y="3416"/>
                </a:lnTo>
                <a:lnTo>
                  <a:pt x="229158" y="13576"/>
                </a:lnTo>
                <a:lnTo>
                  <a:pt x="186385" y="29832"/>
                </a:lnTo>
                <a:lnTo>
                  <a:pt x="146773" y="51803"/>
                </a:lnTo>
                <a:lnTo>
                  <a:pt x="110820" y="78981"/>
                </a:lnTo>
                <a:lnTo>
                  <a:pt x="79032" y="110731"/>
                </a:lnTo>
                <a:lnTo>
                  <a:pt x="51904" y="146672"/>
                </a:lnTo>
                <a:lnTo>
                  <a:pt x="29946" y="186169"/>
                </a:lnTo>
                <a:lnTo>
                  <a:pt x="13639" y="228968"/>
                </a:lnTo>
                <a:lnTo>
                  <a:pt x="3492" y="274434"/>
                </a:lnTo>
                <a:lnTo>
                  <a:pt x="0" y="321932"/>
                </a:lnTo>
                <a:lnTo>
                  <a:pt x="3492" y="369557"/>
                </a:lnTo>
                <a:lnTo>
                  <a:pt x="13639" y="415023"/>
                </a:lnTo>
                <a:lnTo>
                  <a:pt x="29946" y="457695"/>
                </a:lnTo>
                <a:lnTo>
                  <a:pt x="51904" y="497319"/>
                </a:lnTo>
                <a:lnTo>
                  <a:pt x="79032" y="533260"/>
                </a:lnTo>
                <a:lnTo>
                  <a:pt x="110820" y="565010"/>
                </a:lnTo>
                <a:lnTo>
                  <a:pt x="146773" y="592188"/>
                </a:lnTo>
                <a:lnTo>
                  <a:pt x="186385" y="614159"/>
                </a:lnTo>
                <a:lnTo>
                  <a:pt x="229158" y="630415"/>
                </a:lnTo>
                <a:lnTo>
                  <a:pt x="274599" y="640575"/>
                </a:lnTo>
                <a:lnTo>
                  <a:pt x="322224" y="644004"/>
                </a:lnTo>
                <a:lnTo>
                  <a:pt x="369836" y="640575"/>
                </a:lnTo>
                <a:lnTo>
                  <a:pt x="415290" y="630415"/>
                </a:lnTo>
                <a:lnTo>
                  <a:pt x="497674" y="592188"/>
                </a:lnTo>
                <a:lnTo>
                  <a:pt x="533628" y="565010"/>
                </a:lnTo>
                <a:lnTo>
                  <a:pt x="565416" y="533260"/>
                </a:lnTo>
                <a:lnTo>
                  <a:pt x="592531" y="497319"/>
                </a:lnTo>
                <a:lnTo>
                  <a:pt x="614502" y="457695"/>
                </a:lnTo>
                <a:lnTo>
                  <a:pt x="630809" y="415023"/>
                </a:lnTo>
                <a:lnTo>
                  <a:pt x="640956" y="369557"/>
                </a:lnTo>
                <a:lnTo>
                  <a:pt x="644448" y="321932"/>
                </a:lnTo>
                <a:close/>
              </a:path>
            </a:pathLst>
          </a:custGeom>
          <a:solidFill>
            <a:srgbClr val="EE3340"/>
          </a:solidFill>
        </p:spPr>
        <p:txBody>
          <a:bodyPr wrap="square" lIns="0" tIns="0" rIns="0" bIns="0" rtlCol="0"/>
          <a:lstStyle/>
          <a:p>
            <a:endParaRPr/>
          </a:p>
        </p:txBody>
      </p:sp>
      <p:sp>
        <p:nvSpPr>
          <p:cNvPr id="8" name="object 8"/>
          <p:cNvSpPr/>
          <p:nvPr/>
        </p:nvSpPr>
        <p:spPr>
          <a:xfrm>
            <a:off x="882942" y="576071"/>
            <a:ext cx="256540" cy="320040"/>
          </a:xfrm>
          <a:custGeom>
            <a:avLst/>
            <a:gdLst/>
            <a:ahLst/>
            <a:cxnLst/>
            <a:rect l="l" t="t" r="r" b="b"/>
            <a:pathLst>
              <a:path w="256540" h="320040">
                <a:moveTo>
                  <a:pt x="256197" y="38"/>
                </a:moveTo>
                <a:lnTo>
                  <a:pt x="234810" y="38"/>
                </a:lnTo>
                <a:lnTo>
                  <a:pt x="234810" y="285496"/>
                </a:lnTo>
                <a:lnTo>
                  <a:pt x="46748" y="33909"/>
                </a:lnTo>
                <a:lnTo>
                  <a:pt x="21450" y="0"/>
                </a:lnTo>
                <a:lnTo>
                  <a:pt x="0" y="0"/>
                </a:lnTo>
                <a:lnTo>
                  <a:pt x="0" y="319913"/>
                </a:lnTo>
                <a:lnTo>
                  <a:pt x="21450" y="319913"/>
                </a:lnTo>
                <a:lnTo>
                  <a:pt x="21450" y="33909"/>
                </a:lnTo>
                <a:lnTo>
                  <a:pt x="235140" y="319913"/>
                </a:lnTo>
                <a:lnTo>
                  <a:pt x="256197" y="319913"/>
                </a:lnTo>
                <a:lnTo>
                  <a:pt x="256197" y="285496"/>
                </a:lnTo>
                <a:lnTo>
                  <a:pt x="256197" y="38"/>
                </a:lnTo>
                <a:close/>
              </a:path>
            </a:pathLst>
          </a:custGeom>
          <a:solidFill>
            <a:srgbClr val="EE3340"/>
          </a:solidFill>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53933" y="532002"/>
            <a:ext cx="1816735" cy="147955"/>
          </a:xfrm>
          <a:prstGeom prst="rect">
            <a:avLst/>
          </a:prstGeom>
        </p:spPr>
        <p:txBody>
          <a:bodyPr vert="horz" wrap="square" lIns="0" tIns="12700" rIns="0" bIns="0" rtlCol="0">
            <a:spAutoFit/>
          </a:bodyPr>
          <a:lstStyle/>
          <a:p>
            <a:pPr marL="12700">
              <a:lnSpc>
                <a:spcPct val="100000"/>
              </a:lnSpc>
              <a:spcBef>
                <a:spcPts val="100"/>
              </a:spcBef>
            </a:pPr>
            <a:r>
              <a:rPr sz="800" b="0" dirty="0">
                <a:solidFill>
                  <a:srgbClr val="75787A"/>
                </a:solidFill>
                <a:latin typeface="BrownStd Light"/>
                <a:cs typeface="BrownStd Light"/>
              </a:rPr>
              <a:t>English</a:t>
            </a:r>
            <a:r>
              <a:rPr sz="800" b="0" spc="-25" dirty="0">
                <a:solidFill>
                  <a:srgbClr val="75787A"/>
                </a:solidFill>
                <a:latin typeface="BrownStd Light"/>
                <a:cs typeface="BrownStd Light"/>
              </a:rPr>
              <a:t> </a:t>
            </a:r>
            <a:r>
              <a:rPr sz="800" b="0" dirty="0">
                <a:solidFill>
                  <a:srgbClr val="75787A"/>
                </a:solidFill>
                <a:latin typeface="BrownStd Light"/>
                <a:cs typeface="BrownStd Light"/>
              </a:rPr>
              <a:t>National</a:t>
            </a:r>
            <a:r>
              <a:rPr sz="800" b="0" spc="-15" dirty="0">
                <a:solidFill>
                  <a:srgbClr val="75787A"/>
                </a:solidFill>
                <a:latin typeface="BrownStd Light"/>
                <a:cs typeface="BrownStd Light"/>
              </a:rPr>
              <a:t> </a:t>
            </a:r>
            <a:r>
              <a:rPr sz="800" b="0" dirty="0">
                <a:solidFill>
                  <a:srgbClr val="75787A"/>
                </a:solidFill>
                <a:latin typeface="BrownStd Light"/>
                <a:cs typeface="BrownStd Light"/>
              </a:rPr>
              <a:t>Opera</a:t>
            </a:r>
            <a:r>
              <a:rPr sz="800" b="0" spc="-30" dirty="0">
                <a:solidFill>
                  <a:srgbClr val="75787A"/>
                </a:solidFill>
                <a:latin typeface="BrownStd Light"/>
                <a:cs typeface="BrownStd Light"/>
              </a:rPr>
              <a:t> </a:t>
            </a:r>
            <a:r>
              <a:rPr sz="800" b="0" spc="-10" dirty="0">
                <a:solidFill>
                  <a:srgbClr val="75787A"/>
                </a:solidFill>
                <a:latin typeface="BrownStd Light"/>
                <a:cs typeface="BrownStd Light"/>
              </a:rPr>
              <a:t>Candidate</a:t>
            </a:r>
            <a:r>
              <a:rPr sz="800" b="0" spc="-75" dirty="0">
                <a:solidFill>
                  <a:srgbClr val="75787A"/>
                </a:solidFill>
                <a:latin typeface="BrownStd Light"/>
                <a:cs typeface="BrownStd Light"/>
              </a:rPr>
              <a:t> </a:t>
            </a:r>
            <a:r>
              <a:rPr sz="800" b="0" spc="-20" dirty="0">
                <a:solidFill>
                  <a:srgbClr val="75787A"/>
                </a:solidFill>
                <a:latin typeface="BrownStd Light"/>
                <a:cs typeface="BrownStd Light"/>
              </a:rPr>
              <a:t>Pack</a:t>
            </a:r>
            <a:endParaRPr sz="800">
              <a:latin typeface="BrownStd Light"/>
              <a:cs typeface="BrownStd Light"/>
            </a:endParaRPr>
          </a:p>
        </p:txBody>
      </p:sp>
      <p:sp>
        <p:nvSpPr>
          <p:cNvPr id="3" name="object 3"/>
          <p:cNvSpPr txBox="1"/>
          <p:nvPr/>
        </p:nvSpPr>
        <p:spPr>
          <a:xfrm>
            <a:off x="383539" y="5111902"/>
            <a:ext cx="635000" cy="1887220"/>
          </a:xfrm>
          <a:prstGeom prst="rect">
            <a:avLst/>
          </a:prstGeom>
        </p:spPr>
        <p:txBody>
          <a:bodyPr vert="vert270" wrap="square" lIns="0" tIns="0" rIns="0" bIns="0" rtlCol="0">
            <a:spAutoFit/>
          </a:bodyPr>
          <a:lstStyle/>
          <a:p>
            <a:pPr marL="12700">
              <a:lnSpc>
                <a:spcPts val="4660"/>
              </a:lnSpc>
            </a:pPr>
            <a:r>
              <a:rPr sz="4800" b="0" spc="-195" dirty="0">
                <a:solidFill>
                  <a:srgbClr val="EE3340"/>
                </a:solidFill>
                <a:latin typeface="BrownStd Light"/>
                <a:cs typeface="BrownStd Light"/>
              </a:rPr>
              <a:t>T</a:t>
            </a:r>
            <a:r>
              <a:rPr sz="4800" b="0" spc="-200" dirty="0">
                <a:solidFill>
                  <a:srgbClr val="EE3340"/>
                </a:solidFill>
                <a:latin typeface="BrownStd Light"/>
                <a:cs typeface="BrownStd Light"/>
              </a:rPr>
              <a:t>h</a:t>
            </a:r>
            <a:r>
              <a:rPr sz="4800" b="0" spc="415" dirty="0">
                <a:solidFill>
                  <a:srgbClr val="EE3340"/>
                </a:solidFill>
                <a:latin typeface="BrownStd Light"/>
                <a:cs typeface="BrownStd Light"/>
              </a:rPr>
              <a:t>e</a:t>
            </a:r>
            <a:r>
              <a:rPr sz="4800" b="0" spc="-315" dirty="0">
                <a:solidFill>
                  <a:srgbClr val="EE3340"/>
                </a:solidFill>
                <a:latin typeface="BrownStd Light"/>
                <a:cs typeface="BrownStd Light"/>
              </a:rPr>
              <a:t>rol</a:t>
            </a:r>
            <a:r>
              <a:rPr sz="4800" b="0" spc="10" dirty="0">
                <a:solidFill>
                  <a:srgbClr val="EE3340"/>
                </a:solidFill>
                <a:latin typeface="BrownStd Light"/>
                <a:cs typeface="BrownStd Light"/>
              </a:rPr>
              <a:t>e</a:t>
            </a:r>
            <a:endParaRPr sz="4800">
              <a:latin typeface="BrownStd Light"/>
              <a:cs typeface="BrownStd Light"/>
            </a:endParaRPr>
          </a:p>
        </p:txBody>
      </p:sp>
      <p:sp>
        <p:nvSpPr>
          <p:cNvPr id="4" name="object 4"/>
          <p:cNvSpPr/>
          <p:nvPr/>
        </p:nvSpPr>
        <p:spPr>
          <a:xfrm>
            <a:off x="584301" y="576071"/>
            <a:ext cx="234950" cy="320040"/>
          </a:xfrm>
          <a:custGeom>
            <a:avLst/>
            <a:gdLst/>
            <a:ahLst/>
            <a:cxnLst/>
            <a:rect l="l" t="t" r="r" b="b"/>
            <a:pathLst>
              <a:path w="234950" h="320040">
                <a:moveTo>
                  <a:pt x="234734" y="298450"/>
                </a:moveTo>
                <a:lnTo>
                  <a:pt x="22504" y="298450"/>
                </a:lnTo>
                <a:lnTo>
                  <a:pt x="22504" y="160020"/>
                </a:lnTo>
                <a:lnTo>
                  <a:pt x="213398" y="160020"/>
                </a:lnTo>
                <a:lnTo>
                  <a:pt x="213398" y="138430"/>
                </a:lnTo>
                <a:lnTo>
                  <a:pt x="22504" y="138430"/>
                </a:lnTo>
                <a:lnTo>
                  <a:pt x="22504" y="21590"/>
                </a:lnTo>
                <a:lnTo>
                  <a:pt x="227660" y="21590"/>
                </a:lnTo>
                <a:lnTo>
                  <a:pt x="227660" y="0"/>
                </a:lnTo>
                <a:lnTo>
                  <a:pt x="0" y="0"/>
                </a:lnTo>
                <a:lnTo>
                  <a:pt x="0" y="21590"/>
                </a:lnTo>
                <a:lnTo>
                  <a:pt x="0" y="138430"/>
                </a:lnTo>
                <a:lnTo>
                  <a:pt x="0" y="160020"/>
                </a:lnTo>
                <a:lnTo>
                  <a:pt x="0" y="298450"/>
                </a:lnTo>
                <a:lnTo>
                  <a:pt x="0" y="320040"/>
                </a:lnTo>
                <a:lnTo>
                  <a:pt x="234734" y="320040"/>
                </a:lnTo>
                <a:lnTo>
                  <a:pt x="234734" y="298450"/>
                </a:lnTo>
                <a:close/>
              </a:path>
            </a:pathLst>
          </a:custGeom>
          <a:solidFill>
            <a:srgbClr val="EE3340"/>
          </a:solidFill>
        </p:spPr>
        <p:txBody>
          <a:bodyPr wrap="square" lIns="0" tIns="0" rIns="0" bIns="0" rtlCol="0"/>
          <a:lstStyle/>
          <a:p>
            <a:endParaRPr/>
          </a:p>
        </p:txBody>
      </p:sp>
      <p:sp>
        <p:nvSpPr>
          <p:cNvPr id="5" name="object 5"/>
          <p:cNvSpPr/>
          <p:nvPr/>
        </p:nvSpPr>
        <p:spPr>
          <a:xfrm>
            <a:off x="539496" y="962164"/>
            <a:ext cx="644525" cy="644525"/>
          </a:xfrm>
          <a:custGeom>
            <a:avLst/>
            <a:gdLst/>
            <a:ahLst/>
            <a:cxnLst/>
            <a:rect l="l" t="t" r="r" b="b"/>
            <a:pathLst>
              <a:path w="644525" h="644525">
                <a:moveTo>
                  <a:pt x="644448" y="321932"/>
                </a:moveTo>
                <a:lnTo>
                  <a:pt x="640956" y="274434"/>
                </a:lnTo>
                <a:lnTo>
                  <a:pt x="630809" y="228968"/>
                </a:lnTo>
                <a:lnTo>
                  <a:pt x="623125" y="208813"/>
                </a:lnTo>
                <a:lnTo>
                  <a:pt x="623125" y="321932"/>
                </a:lnTo>
                <a:lnTo>
                  <a:pt x="619175" y="370827"/>
                </a:lnTo>
                <a:lnTo>
                  <a:pt x="607783" y="417055"/>
                </a:lnTo>
                <a:lnTo>
                  <a:pt x="589534" y="460235"/>
                </a:lnTo>
                <a:lnTo>
                  <a:pt x="565061" y="499605"/>
                </a:lnTo>
                <a:lnTo>
                  <a:pt x="534987" y="534657"/>
                </a:lnTo>
                <a:lnTo>
                  <a:pt x="499922" y="564629"/>
                </a:lnTo>
                <a:lnTo>
                  <a:pt x="460502" y="589140"/>
                </a:lnTo>
                <a:lnTo>
                  <a:pt x="417322" y="607428"/>
                </a:lnTo>
                <a:lnTo>
                  <a:pt x="371030" y="618731"/>
                </a:lnTo>
                <a:lnTo>
                  <a:pt x="322224" y="622668"/>
                </a:lnTo>
                <a:lnTo>
                  <a:pt x="273418" y="618731"/>
                </a:lnTo>
                <a:lnTo>
                  <a:pt x="227114" y="607428"/>
                </a:lnTo>
                <a:lnTo>
                  <a:pt x="183946" y="589140"/>
                </a:lnTo>
                <a:lnTo>
                  <a:pt x="144526" y="564629"/>
                </a:lnTo>
                <a:lnTo>
                  <a:pt x="109461" y="534657"/>
                </a:lnTo>
                <a:lnTo>
                  <a:pt x="79387" y="499605"/>
                </a:lnTo>
                <a:lnTo>
                  <a:pt x="54914" y="460235"/>
                </a:lnTo>
                <a:lnTo>
                  <a:pt x="36664" y="417055"/>
                </a:lnTo>
                <a:lnTo>
                  <a:pt x="25260" y="370827"/>
                </a:lnTo>
                <a:lnTo>
                  <a:pt x="21323" y="321932"/>
                </a:lnTo>
                <a:lnTo>
                  <a:pt x="25260" y="273164"/>
                </a:lnTo>
                <a:lnTo>
                  <a:pt x="36664" y="226936"/>
                </a:lnTo>
                <a:lnTo>
                  <a:pt x="54914" y="183756"/>
                </a:lnTo>
                <a:lnTo>
                  <a:pt x="79387" y="144386"/>
                </a:lnTo>
                <a:lnTo>
                  <a:pt x="109461" y="109334"/>
                </a:lnTo>
                <a:lnTo>
                  <a:pt x="144526" y="79248"/>
                </a:lnTo>
                <a:lnTo>
                  <a:pt x="183946" y="54851"/>
                </a:lnTo>
                <a:lnTo>
                  <a:pt x="227114" y="36576"/>
                </a:lnTo>
                <a:lnTo>
                  <a:pt x="273418" y="25273"/>
                </a:lnTo>
                <a:lnTo>
                  <a:pt x="322224" y="21323"/>
                </a:lnTo>
                <a:lnTo>
                  <a:pt x="371030" y="25273"/>
                </a:lnTo>
                <a:lnTo>
                  <a:pt x="417322" y="36576"/>
                </a:lnTo>
                <a:lnTo>
                  <a:pt x="460502" y="54851"/>
                </a:lnTo>
                <a:lnTo>
                  <a:pt x="499922" y="79248"/>
                </a:lnTo>
                <a:lnTo>
                  <a:pt x="534987" y="109334"/>
                </a:lnTo>
                <a:lnTo>
                  <a:pt x="565061" y="144386"/>
                </a:lnTo>
                <a:lnTo>
                  <a:pt x="589534" y="183756"/>
                </a:lnTo>
                <a:lnTo>
                  <a:pt x="607783" y="226936"/>
                </a:lnTo>
                <a:lnTo>
                  <a:pt x="619175" y="273164"/>
                </a:lnTo>
                <a:lnTo>
                  <a:pt x="623125" y="321932"/>
                </a:lnTo>
                <a:lnTo>
                  <a:pt x="623125" y="208813"/>
                </a:lnTo>
                <a:lnTo>
                  <a:pt x="592531" y="146672"/>
                </a:lnTo>
                <a:lnTo>
                  <a:pt x="565416" y="110731"/>
                </a:lnTo>
                <a:lnTo>
                  <a:pt x="533628" y="78981"/>
                </a:lnTo>
                <a:lnTo>
                  <a:pt x="497674" y="51803"/>
                </a:lnTo>
                <a:lnTo>
                  <a:pt x="458063" y="29832"/>
                </a:lnTo>
                <a:lnTo>
                  <a:pt x="435483" y="21323"/>
                </a:lnTo>
                <a:lnTo>
                  <a:pt x="415290" y="13576"/>
                </a:lnTo>
                <a:lnTo>
                  <a:pt x="369836" y="3416"/>
                </a:lnTo>
                <a:lnTo>
                  <a:pt x="322224" y="0"/>
                </a:lnTo>
                <a:lnTo>
                  <a:pt x="274599" y="3416"/>
                </a:lnTo>
                <a:lnTo>
                  <a:pt x="229158" y="13576"/>
                </a:lnTo>
                <a:lnTo>
                  <a:pt x="186385" y="29832"/>
                </a:lnTo>
                <a:lnTo>
                  <a:pt x="146773" y="51803"/>
                </a:lnTo>
                <a:lnTo>
                  <a:pt x="110820" y="78981"/>
                </a:lnTo>
                <a:lnTo>
                  <a:pt x="79032" y="110731"/>
                </a:lnTo>
                <a:lnTo>
                  <a:pt x="51904" y="146672"/>
                </a:lnTo>
                <a:lnTo>
                  <a:pt x="29946" y="186169"/>
                </a:lnTo>
                <a:lnTo>
                  <a:pt x="13639" y="228968"/>
                </a:lnTo>
                <a:lnTo>
                  <a:pt x="3492" y="274434"/>
                </a:lnTo>
                <a:lnTo>
                  <a:pt x="0" y="321932"/>
                </a:lnTo>
                <a:lnTo>
                  <a:pt x="3492" y="369557"/>
                </a:lnTo>
                <a:lnTo>
                  <a:pt x="13639" y="415023"/>
                </a:lnTo>
                <a:lnTo>
                  <a:pt x="29946" y="457695"/>
                </a:lnTo>
                <a:lnTo>
                  <a:pt x="51904" y="497319"/>
                </a:lnTo>
                <a:lnTo>
                  <a:pt x="79032" y="533260"/>
                </a:lnTo>
                <a:lnTo>
                  <a:pt x="110820" y="565010"/>
                </a:lnTo>
                <a:lnTo>
                  <a:pt x="146773" y="592188"/>
                </a:lnTo>
                <a:lnTo>
                  <a:pt x="186385" y="614159"/>
                </a:lnTo>
                <a:lnTo>
                  <a:pt x="229158" y="630415"/>
                </a:lnTo>
                <a:lnTo>
                  <a:pt x="274599" y="640575"/>
                </a:lnTo>
                <a:lnTo>
                  <a:pt x="322224" y="644004"/>
                </a:lnTo>
                <a:lnTo>
                  <a:pt x="369836" y="640575"/>
                </a:lnTo>
                <a:lnTo>
                  <a:pt x="415290" y="630415"/>
                </a:lnTo>
                <a:lnTo>
                  <a:pt x="497674" y="592188"/>
                </a:lnTo>
                <a:lnTo>
                  <a:pt x="533628" y="565010"/>
                </a:lnTo>
                <a:lnTo>
                  <a:pt x="565416" y="533260"/>
                </a:lnTo>
                <a:lnTo>
                  <a:pt x="592531" y="497319"/>
                </a:lnTo>
                <a:lnTo>
                  <a:pt x="614502" y="457695"/>
                </a:lnTo>
                <a:lnTo>
                  <a:pt x="630809" y="415023"/>
                </a:lnTo>
                <a:lnTo>
                  <a:pt x="640956" y="369557"/>
                </a:lnTo>
                <a:lnTo>
                  <a:pt x="644448" y="321932"/>
                </a:lnTo>
                <a:close/>
              </a:path>
            </a:pathLst>
          </a:custGeom>
          <a:solidFill>
            <a:srgbClr val="EE3340"/>
          </a:solidFill>
        </p:spPr>
        <p:txBody>
          <a:bodyPr wrap="square" lIns="0" tIns="0" rIns="0" bIns="0" rtlCol="0"/>
          <a:lstStyle/>
          <a:p>
            <a:endParaRPr/>
          </a:p>
        </p:txBody>
      </p:sp>
      <p:sp>
        <p:nvSpPr>
          <p:cNvPr id="6" name="object 6"/>
          <p:cNvSpPr/>
          <p:nvPr/>
        </p:nvSpPr>
        <p:spPr>
          <a:xfrm>
            <a:off x="882942" y="576071"/>
            <a:ext cx="256540" cy="320040"/>
          </a:xfrm>
          <a:custGeom>
            <a:avLst/>
            <a:gdLst/>
            <a:ahLst/>
            <a:cxnLst/>
            <a:rect l="l" t="t" r="r" b="b"/>
            <a:pathLst>
              <a:path w="256540" h="320040">
                <a:moveTo>
                  <a:pt x="256197" y="38"/>
                </a:moveTo>
                <a:lnTo>
                  <a:pt x="234810" y="38"/>
                </a:lnTo>
                <a:lnTo>
                  <a:pt x="234810" y="285496"/>
                </a:lnTo>
                <a:lnTo>
                  <a:pt x="46748" y="33909"/>
                </a:lnTo>
                <a:lnTo>
                  <a:pt x="21450" y="0"/>
                </a:lnTo>
                <a:lnTo>
                  <a:pt x="0" y="0"/>
                </a:lnTo>
                <a:lnTo>
                  <a:pt x="0" y="319913"/>
                </a:lnTo>
                <a:lnTo>
                  <a:pt x="21450" y="319913"/>
                </a:lnTo>
                <a:lnTo>
                  <a:pt x="21450" y="33909"/>
                </a:lnTo>
                <a:lnTo>
                  <a:pt x="235140" y="319913"/>
                </a:lnTo>
                <a:lnTo>
                  <a:pt x="256197" y="319913"/>
                </a:lnTo>
                <a:lnTo>
                  <a:pt x="256197" y="285496"/>
                </a:lnTo>
                <a:lnTo>
                  <a:pt x="256197" y="38"/>
                </a:lnTo>
                <a:close/>
              </a:path>
            </a:pathLst>
          </a:custGeom>
          <a:solidFill>
            <a:srgbClr val="EE3340"/>
          </a:solidFill>
        </p:spPr>
        <p:txBody>
          <a:bodyPr wrap="square" lIns="0" tIns="0" rIns="0" bIns="0" rtlCol="0"/>
          <a:lstStyle/>
          <a:p>
            <a:endParaRPr/>
          </a:p>
        </p:txBody>
      </p:sp>
      <p:sp>
        <p:nvSpPr>
          <p:cNvPr id="8" name="object 8"/>
          <p:cNvSpPr txBox="1"/>
          <p:nvPr/>
        </p:nvSpPr>
        <p:spPr>
          <a:xfrm>
            <a:off x="1764918" y="1581022"/>
            <a:ext cx="7981568" cy="5816336"/>
          </a:xfrm>
          <a:prstGeom prst="rect">
            <a:avLst/>
          </a:prstGeom>
        </p:spPr>
        <p:txBody>
          <a:bodyPr vert="horz" wrap="square" lIns="0" tIns="12065" rIns="0" bIns="0" rtlCol="0">
            <a:spAutoFit/>
          </a:bodyPr>
          <a:lstStyle/>
          <a:p>
            <a:pPr>
              <a:lnSpc>
                <a:spcPct val="100000"/>
              </a:lnSpc>
              <a:spcBef>
                <a:spcPts val="95"/>
              </a:spcBef>
            </a:pPr>
            <a:r>
              <a:rPr sz="1200" b="0" dirty="0">
                <a:solidFill>
                  <a:srgbClr val="FF0000"/>
                </a:solidFill>
                <a:latin typeface="BrownStd Light" panose="00010400010101010101" pitchFamily="2" charset="0"/>
                <a:cs typeface="BrownStd Light"/>
              </a:rPr>
              <a:t>Key</a:t>
            </a:r>
            <a:r>
              <a:rPr sz="1200" b="0" spc="-20" dirty="0">
                <a:solidFill>
                  <a:srgbClr val="FF0000"/>
                </a:solidFill>
                <a:latin typeface="BrownStd Light" panose="00010400010101010101" pitchFamily="2" charset="0"/>
                <a:cs typeface="BrownStd Light"/>
              </a:rPr>
              <a:t> </a:t>
            </a:r>
            <a:r>
              <a:rPr lang="en-US" sz="1200" spc="-10" dirty="0">
                <a:solidFill>
                  <a:srgbClr val="FF0000"/>
                </a:solidFill>
                <a:latin typeface="BrownStd Light" panose="00010400010101010101" pitchFamily="2" charset="0"/>
                <a:cs typeface="BrownStd Light"/>
              </a:rPr>
              <a:t>Responsibilities</a:t>
            </a:r>
          </a:p>
          <a:p>
            <a:pPr marL="117475">
              <a:lnSpc>
                <a:spcPct val="100000"/>
              </a:lnSpc>
              <a:spcBef>
                <a:spcPts val="95"/>
              </a:spcBef>
            </a:pPr>
            <a:endParaRPr lang="en-US" sz="1200" spc="-10" dirty="0">
              <a:solidFill>
                <a:srgbClr val="FF0000"/>
              </a:solidFill>
              <a:latin typeface="BrownStd Light" panose="00010400010101010101" pitchFamily="2" charset="0"/>
              <a:cs typeface="BrownStd Light"/>
            </a:endParaRPr>
          </a:p>
          <a:p>
            <a:pPr marL="171450" indent="-171450" rtl="0" fontAlgn="base">
              <a:buFont typeface="Arial" panose="020B0604020202020204" pitchFamily="34" charset="0"/>
              <a:buChar char="•"/>
            </a:pPr>
            <a:r>
              <a:rPr lang="en-GB" sz="1200" dirty="0">
                <a:latin typeface="BrownStd Light" panose="00010400010101010101" pitchFamily="2" charset="0"/>
              </a:rPr>
              <a:t>Develop a comprehensive understanding of the London Coliseum’s lighting system, including the control desk, network systems, dimmers, and the integration of visiting control and network equipment.</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Work closely with and remain sensitive to the wishes of the lighting designers to achieve the desired aims. </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Translate the lighting designer’s artistic vision, offering creative solutions and to deliver results with speed and accuracy.</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Prepare show files and paperwork and work closely with the Lighting Supervisors to ensure all controls aspects of a show have been planned and recorded.</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Generate and update paperwork to provide accurate and accessible records of shows and their requirements to ensure smooth changeovers and operation of all shows in the ENO repertoire.</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Building and facilitating focus notes using Moving Light Assistant (or similar software) for intelligent fixtures.</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Devise and communicate methods of data distribution throughout the performance space to the rest of the Lighting department.</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Conduct daily checks of the lighting system and carry out fault finding investigations, documenting and reporting any issues. </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Work closely with the Lighting personnel when identifying problems and arriving at solutions.</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Integrating and achieving the running requirements of the Rep and consulting with colleagues to ensure production deadlines are met to the highest technical standard.</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Actively participate in the administration and maintenance of the lighting control network, including performance of the dimmers and the dimmer feedback system (TT Manager), maintenance and administration of Luminex Gateways.</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Take an active part in research and development activities relating to control platforms, contributing to internal and public forums and liaising with manufacturers.</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Keep a running dialogue with the research and development departments of suppliers to ensure our input into developments and software upgrades.</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Ensuring that all activities are carried out in accordance with the ENO’s Health and Safety Policy.</a:t>
            </a:r>
            <a:r>
              <a:rPr lang="en-US" sz="1200" dirty="0">
                <a:latin typeface="BrownStd Light" panose="00010400010101010101" pitchFamily="2" charset="0"/>
              </a:rPr>
              <a:t> </a:t>
            </a:r>
          </a:p>
          <a:p>
            <a:pPr marL="117475">
              <a:lnSpc>
                <a:spcPct val="100000"/>
              </a:lnSpc>
              <a:spcBef>
                <a:spcPts val="95"/>
              </a:spcBef>
            </a:pPr>
            <a:endParaRPr lang="en-US" sz="1200" spc="-10" dirty="0">
              <a:solidFill>
                <a:srgbClr val="FF0000"/>
              </a:solidFill>
              <a:latin typeface="BrownStd Light" panose="00010400010101010101" pitchFamily="2" charset="0"/>
              <a:cs typeface="BrownStd Light"/>
            </a:endParaRPr>
          </a:p>
          <a:p>
            <a:r>
              <a:rPr lang="en-GB" sz="1200" dirty="0">
                <a:latin typeface="BrownStd Light" panose="00010400010101010101" pitchFamily="2" charset="0"/>
              </a:rPr>
              <a:t> </a:t>
            </a:r>
            <a:endParaRPr lang="en-US" sz="1200" dirty="0">
              <a:latin typeface="BrownStd Light" panose="00010400010101010101" pitchFamily="2" charset="0"/>
            </a:endParaRPr>
          </a:p>
          <a:p>
            <a:pPr marL="117475">
              <a:lnSpc>
                <a:spcPct val="100000"/>
              </a:lnSpc>
              <a:spcBef>
                <a:spcPts val="95"/>
              </a:spcBef>
            </a:pPr>
            <a:endParaRPr sz="1000" dirty="0">
              <a:latin typeface="BrownStd Light"/>
              <a:cs typeface="BrownStd Light"/>
            </a:endParaRPr>
          </a:p>
          <a:p>
            <a:pPr>
              <a:lnSpc>
                <a:spcPct val="100000"/>
              </a:lnSpc>
              <a:spcBef>
                <a:spcPts val="770"/>
              </a:spcBef>
            </a:pPr>
            <a:endParaRPr sz="1000" dirty="0">
              <a:latin typeface="BrownStd Light"/>
              <a:cs typeface="BrownStd Light"/>
            </a:endParaRPr>
          </a:p>
        </p:txBody>
      </p:sp>
      <p:sp>
        <p:nvSpPr>
          <p:cNvPr id="13" name="object 3">
            <a:extLst>
              <a:ext uri="{FF2B5EF4-FFF2-40B4-BE49-F238E27FC236}">
                <a16:creationId xmlns:a16="http://schemas.microsoft.com/office/drawing/2014/main" id="{237BFFF9-9D4E-19FD-716E-DADC11D7B67F}"/>
              </a:ext>
            </a:extLst>
          </p:cNvPr>
          <p:cNvSpPr txBox="1">
            <a:spLocks noGrp="1"/>
          </p:cNvSpPr>
          <p:nvPr>
            <p:ph type="title"/>
          </p:nvPr>
        </p:nvSpPr>
        <p:spPr>
          <a:xfrm>
            <a:off x="1764918" y="889000"/>
            <a:ext cx="6705981" cy="566822"/>
          </a:xfrm>
          <a:prstGeom prst="rect">
            <a:avLst/>
          </a:prstGeom>
        </p:spPr>
        <p:txBody>
          <a:bodyPr vert="horz" wrap="square" lIns="0" tIns="12700" rIns="0" bIns="0" rtlCol="0">
            <a:spAutoFit/>
          </a:bodyPr>
          <a:lstStyle/>
          <a:p>
            <a:pPr marL="12700">
              <a:spcBef>
                <a:spcPts val="100"/>
              </a:spcBef>
            </a:pPr>
            <a:r>
              <a:rPr lang="en-US" sz="1800" b="0" dirty="0">
                <a:solidFill>
                  <a:srgbClr val="FF0000"/>
                </a:solidFill>
                <a:latin typeface="BrownStd Light" panose="00010400010101010101" pitchFamily="2" charset="0"/>
                <a:cs typeface="Times New Roman" panose="02020603050405020304" pitchFamily="18" charset="0"/>
              </a:rPr>
              <a:t>Lighting Programmer</a:t>
            </a:r>
            <a:br>
              <a:rPr lang="en-US" sz="800" b="1" dirty="0">
                <a:solidFill>
                  <a:srgbClr val="FF0000"/>
                </a:solidFill>
                <a:latin typeface="BrownStd" pitchFamily="2" charset="77"/>
                <a:cs typeface="BrownPro"/>
              </a:rPr>
            </a:br>
            <a:endParaRPr sz="1800" dirty="0">
              <a:latin typeface="BrownStd Light"/>
              <a:cs typeface="BrownStd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AB60B5-B473-B20E-D64B-B050861AF6D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2E14F32-187F-2986-C4A1-278132508280}"/>
              </a:ext>
            </a:extLst>
          </p:cNvPr>
          <p:cNvSpPr txBox="1"/>
          <p:nvPr/>
        </p:nvSpPr>
        <p:spPr>
          <a:xfrm>
            <a:off x="7853933" y="532002"/>
            <a:ext cx="1816735" cy="147955"/>
          </a:xfrm>
          <a:prstGeom prst="rect">
            <a:avLst/>
          </a:prstGeom>
        </p:spPr>
        <p:txBody>
          <a:bodyPr vert="horz" wrap="square" lIns="0" tIns="12700" rIns="0" bIns="0" rtlCol="0">
            <a:spAutoFit/>
          </a:bodyPr>
          <a:lstStyle/>
          <a:p>
            <a:pPr marL="12700">
              <a:lnSpc>
                <a:spcPct val="100000"/>
              </a:lnSpc>
              <a:spcBef>
                <a:spcPts val="100"/>
              </a:spcBef>
            </a:pPr>
            <a:r>
              <a:rPr sz="800" b="0" dirty="0">
                <a:solidFill>
                  <a:srgbClr val="75787A"/>
                </a:solidFill>
                <a:latin typeface="BrownStd Light"/>
                <a:cs typeface="BrownStd Light"/>
              </a:rPr>
              <a:t>English</a:t>
            </a:r>
            <a:r>
              <a:rPr sz="800" b="0" spc="-25" dirty="0">
                <a:solidFill>
                  <a:srgbClr val="75787A"/>
                </a:solidFill>
                <a:latin typeface="BrownStd Light"/>
                <a:cs typeface="BrownStd Light"/>
              </a:rPr>
              <a:t> </a:t>
            </a:r>
            <a:r>
              <a:rPr sz="800" b="0" dirty="0">
                <a:solidFill>
                  <a:srgbClr val="75787A"/>
                </a:solidFill>
                <a:latin typeface="BrownStd Light"/>
                <a:cs typeface="BrownStd Light"/>
              </a:rPr>
              <a:t>National</a:t>
            </a:r>
            <a:r>
              <a:rPr sz="800" b="0" spc="-15" dirty="0">
                <a:solidFill>
                  <a:srgbClr val="75787A"/>
                </a:solidFill>
                <a:latin typeface="BrownStd Light"/>
                <a:cs typeface="BrownStd Light"/>
              </a:rPr>
              <a:t> </a:t>
            </a:r>
            <a:r>
              <a:rPr sz="800" b="0" dirty="0">
                <a:solidFill>
                  <a:srgbClr val="75787A"/>
                </a:solidFill>
                <a:latin typeface="BrownStd Light"/>
                <a:cs typeface="BrownStd Light"/>
              </a:rPr>
              <a:t>Opera</a:t>
            </a:r>
            <a:r>
              <a:rPr sz="800" b="0" spc="-30" dirty="0">
                <a:solidFill>
                  <a:srgbClr val="75787A"/>
                </a:solidFill>
                <a:latin typeface="BrownStd Light"/>
                <a:cs typeface="BrownStd Light"/>
              </a:rPr>
              <a:t> </a:t>
            </a:r>
            <a:r>
              <a:rPr sz="800" b="0" spc="-10" dirty="0">
                <a:solidFill>
                  <a:srgbClr val="75787A"/>
                </a:solidFill>
                <a:latin typeface="BrownStd Light"/>
                <a:cs typeface="BrownStd Light"/>
              </a:rPr>
              <a:t>Candidate</a:t>
            </a:r>
            <a:r>
              <a:rPr sz="800" b="0" spc="-75" dirty="0">
                <a:solidFill>
                  <a:srgbClr val="75787A"/>
                </a:solidFill>
                <a:latin typeface="BrownStd Light"/>
                <a:cs typeface="BrownStd Light"/>
              </a:rPr>
              <a:t> </a:t>
            </a:r>
            <a:r>
              <a:rPr sz="800" b="0" spc="-20" dirty="0">
                <a:solidFill>
                  <a:srgbClr val="75787A"/>
                </a:solidFill>
                <a:latin typeface="BrownStd Light"/>
                <a:cs typeface="BrownStd Light"/>
              </a:rPr>
              <a:t>Pack</a:t>
            </a:r>
            <a:endParaRPr sz="800">
              <a:latin typeface="BrownStd Light"/>
              <a:cs typeface="BrownStd Light"/>
            </a:endParaRPr>
          </a:p>
        </p:txBody>
      </p:sp>
      <p:sp>
        <p:nvSpPr>
          <p:cNvPr id="3" name="object 3">
            <a:extLst>
              <a:ext uri="{FF2B5EF4-FFF2-40B4-BE49-F238E27FC236}">
                <a16:creationId xmlns:a16="http://schemas.microsoft.com/office/drawing/2014/main" id="{3DFA7722-B872-E4A4-5A8F-873334B6386F}"/>
              </a:ext>
            </a:extLst>
          </p:cNvPr>
          <p:cNvSpPr txBox="1"/>
          <p:nvPr/>
        </p:nvSpPr>
        <p:spPr>
          <a:xfrm>
            <a:off x="383539" y="5111902"/>
            <a:ext cx="635000" cy="1887220"/>
          </a:xfrm>
          <a:prstGeom prst="rect">
            <a:avLst/>
          </a:prstGeom>
        </p:spPr>
        <p:txBody>
          <a:bodyPr vert="vert270" wrap="square" lIns="0" tIns="0" rIns="0" bIns="0" rtlCol="0">
            <a:spAutoFit/>
          </a:bodyPr>
          <a:lstStyle/>
          <a:p>
            <a:pPr marL="12700">
              <a:lnSpc>
                <a:spcPts val="4660"/>
              </a:lnSpc>
            </a:pPr>
            <a:r>
              <a:rPr sz="4800" b="0" spc="-195" dirty="0">
                <a:solidFill>
                  <a:srgbClr val="EE3340"/>
                </a:solidFill>
                <a:latin typeface="BrownStd Light"/>
                <a:cs typeface="BrownStd Light"/>
              </a:rPr>
              <a:t>T</a:t>
            </a:r>
            <a:r>
              <a:rPr sz="4800" b="0" spc="-200" dirty="0">
                <a:solidFill>
                  <a:srgbClr val="EE3340"/>
                </a:solidFill>
                <a:latin typeface="BrownStd Light"/>
                <a:cs typeface="BrownStd Light"/>
              </a:rPr>
              <a:t>h</a:t>
            </a:r>
            <a:r>
              <a:rPr sz="4800" b="0" spc="415" dirty="0">
                <a:solidFill>
                  <a:srgbClr val="EE3340"/>
                </a:solidFill>
                <a:latin typeface="BrownStd Light"/>
                <a:cs typeface="BrownStd Light"/>
              </a:rPr>
              <a:t>e</a:t>
            </a:r>
            <a:r>
              <a:rPr sz="4800" b="0" spc="-315" dirty="0">
                <a:solidFill>
                  <a:srgbClr val="EE3340"/>
                </a:solidFill>
                <a:latin typeface="BrownStd Light"/>
                <a:cs typeface="BrownStd Light"/>
              </a:rPr>
              <a:t>rol</a:t>
            </a:r>
            <a:r>
              <a:rPr sz="4800" b="0" spc="10" dirty="0">
                <a:solidFill>
                  <a:srgbClr val="EE3340"/>
                </a:solidFill>
                <a:latin typeface="BrownStd Light"/>
                <a:cs typeface="BrownStd Light"/>
              </a:rPr>
              <a:t>e</a:t>
            </a:r>
            <a:endParaRPr sz="4800">
              <a:latin typeface="BrownStd Light"/>
              <a:cs typeface="BrownStd Light"/>
            </a:endParaRPr>
          </a:p>
        </p:txBody>
      </p:sp>
      <p:sp>
        <p:nvSpPr>
          <p:cNvPr id="4" name="object 4">
            <a:extLst>
              <a:ext uri="{FF2B5EF4-FFF2-40B4-BE49-F238E27FC236}">
                <a16:creationId xmlns:a16="http://schemas.microsoft.com/office/drawing/2014/main" id="{88590A50-F047-4C96-34DA-E5FF1F8E0CAB}"/>
              </a:ext>
            </a:extLst>
          </p:cNvPr>
          <p:cNvSpPr/>
          <p:nvPr/>
        </p:nvSpPr>
        <p:spPr>
          <a:xfrm>
            <a:off x="584301" y="576071"/>
            <a:ext cx="234950" cy="320040"/>
          </a:xfrm>
          <a:custGeom>
            <a:avLst/>
            <a:gdLst/>
            <a:ahLst/>
            <a:cxnLst/>
            <a:rect l="l" t="t" r="r" b="b"/>
            <a:pathLst>
              <a:path w="234950" h="320040">
                <a:moveTo>
                  <a:pt x="234734" y="298450"/>
                </a:moveTo>
                <a:lnTo>
                  <a:pt x="22504" y="298450"/>
                </a:lnTo>
                <a:lnTo>
                  <a:pt x="22504" y="160020"/>
                </a:lnTo>
                <a:lnTo>
                  <a:pt x="213398" y="160020"/>
                </a:lnTo>
                <a:lnTo>
                  <a:pt x="213398" y="138430"/>
                </a:lnTo>
                <a:lnTo>
                  <a:pt x="22504" y="138430"/>
                </a:lnTo>
                <a:lnTo>
                  <a:pt x="22504" y="21590"/>
                </a:lnTo>
                <a:lnTo>
                  <a:pt x="227660" y="21590"/>
                </a:lnTo>
                <a:lnTo>
                  <a:pt x="227660" y="0"/>
                </a:lnTo>
                <a:lnTo>
                  <a:pt x="0" y="0"/>
                </a:lnTo>
                <a:lnTo>
                  <a:pt x="0" y="21590"/>
                </a:lnTo>
                <a:lnTo>
                  <a:pt x="0" y="138430"/>
                </a:lnTo>
                <a:lnTo>
                  <a:pt x="0" y="160020"/>
                </a:lnTo>
                <a:lnTo>
                  <a:pt x="0" y="298450"/>
                </a:lnTo>
                <a:lnTo>
                  <a:pt x="0" y="320040"/>
                </a:lnTo>
                <a:lnTo>
                  <a:pt x="234734" y="320040"/>
                </a:lnTo>
                <a:lnTo>
                  <a:pt x="234734" y="298450"/>
                </a:lnTo>
                <a:close/>
              </a:path>
            </a:pathLst>
          </a:custGeom>
          <a:solidFill>
            <a:srgbClr val="EE3340"/>
          </a:solidFill>
        </p:spPr>
        <p:txBody>
          <a:bodyPr wrap="square" lIns="0" tIns="0" rIns="0" bIns="0" rtlCol="0"/>
          <a:lstStyle/>
          <a:p>
            <a:endParaRPr/>
          </a:p>
        </p:txBody>
      </p:sp>
      <p:sp>
        <p:nvSpPr>
          <p:cNvPr id="5" name="object 5">
            <a:extLst>
              <a:ext uri="{FF2B5EF4-FFF2-40B4-BE49-F238E27FC236}">
                <a16:creationId xmlns:a16="http://schemas.microsoft.com/office/drawing/2014/main" id="{0FAE2A81-30B5-B063-3616-444A4C6F1C68}"/>
              </a:ext>
            </a:extLst>
          </p:cNvPr>
          <p:cNvSpPr/>
          <p:nvPr/>
        </p:nvSpPr>
        <p:spPr>
          <a:xfrm>
            <a:off x="539496" y="962164"/>
            <a:ext cx="644525" cy="644525"/>
          </a:xfrm>
          <a:custGeom>
            <a:avLst/>
            <a:gdLst/>
            <a:ahLst/>
            <a:cxnLst/>
            <a:rect l="l" t="t" r="r" b="b"/>
            <a:pathLst>
              <a:path w="644525" h="644525">
                <a:moveTo>
                  <a:pt x="644448" y="321932"/>
                </a:moveTo>
                <a:lnTo>
                  <a:pt x="640956" y="274434"/>
                </a:lnTo>
                <a:lnTo>
                  <a:pt x="630809" y="228968"/>
                </a:lnTo>
                <a:lnTo>
                  <a:pt x="623125" y="208813"/>
                </a:lnTo>
                <a:lnTo>
                  <a:pt x="623125" y="321932"/>
                </a:lnTo>
                <a:lnTo>
                  <a:pt x="619175" y="370827"/>
                </a:lnTo>
                <a:lnTo>
                  <a:pt x="607783" y="417055"/>
                </a:lnTo>
                <a:lnTo>
                  <a:pt x="589534" y="460235"/>
                </a:lnTo>
                <a:lnTo>
                  <a:pt x="565061" y="499605"/>
                </a:lnTo>
                <a:lnTo>
                  <a:pt x="534987" y="534657"/>
                </a:lnTo>
                <a:lnTo>
                  <a:pt x="499922" y="564629"/>
                </a:lnTo>
                <a:lnTo>
                  <a:pt x="460502" y="589140"/>
                </a:lnTo>
                <a:lnTo>
                  <a:pt x="417322" y="607428"/>
                </a:lnTo>
                <a:lnTo>
                  <a:pt x="371030" y="618731"/>
                </a:lnTo>
                <a:lnTo>
                  <a:pt x="322224" y="622668"/>
                </a:lnTo>
                <a:lnTo>
                  <a:pt x="273418" y="618731"/>
                </a:lnTo>
                <a:lnTo>
                  <a:pt x="227114" y="607428"/>
                </a:lnTo>
                <a:lnTo>
                  <a:pt x="183946" y="589140"/>
                </a:lnTo>
                <a:lnTo>
                  <a:pt x="144526" y="564629"/>
                </a:lnTo>
                <a:lnTo>
                  <a:pt x="109461" y="534657"/>
                </a:lnTo>
                <a:lnTo>
                  <a:pt x="79387" y="499605"/>
                </a:lnTo>
                <a:lnTo>
                  <a:pt x="54914" y="460235"/>
                </a:lnTo>
                <a:lnTo>
                  <a:pt x="36664" y="417055"/>
                </a:lnTo>
                <a:lnTo>
                  <a:pt x="25260" y="370827"/>
                </a:lnTo>
                <a:lnTo>
                  <a:pt x="21323" y="321932"/>
                </a:lnTo>
                <a:lnTo>
                  <a:pt x="25260" y="273164"/>
                </a:lnTo>
                <a:lnTo>
                  <a:pt x="36664" y="226936"/>
                </a:lnTo>
                <a:lnTo>
                  <a:pt x="54914" y="183756"/>
                </a:lnTo>
                <a:lnTo>
                  <a:pt x="79387" y="144386"/>
                </a:lnTo>
                <a:lnTo>
                  <a:pt x="109461" y="109334"/>
                </a:lnTo>
                <a:lnTo>
                  <a:pt x="144526" y="79248"/>
                </a:lnTo>
                <a:lnTo>
                  <a:pt x="183946" y="54851"/>
                </a:lnTo>
                <a:lnTo>
                  <a:pt x="227114" y="36576"/>
                </a:lnTo>
                <a:lnTo>
                  <a:pt x="273418" y="25273"/>
                </a:lnTo>
                <a:lnTo>
                  <a:pt x="322224" y="21323"/>
                </a:lnTo>
                <a:lnTo>
                  <a:pt x="371030" y="25273"/>
                </a:lnTo>
                <a:lnTo>
                  <a:pt x="417322" y="36576"/>
                </a:lnTo>
                <a:lnTo>
                  <a:pt x="460502" y="54851"/>
                </a:lnTo>
                <a:lnTo>
                  <a:pt x="499922" y="79248"/>
                </a:lnTo>
                <a:lnTo>
                  <a:pt x="534987" y="109334"/>
                </a:lnTo>
                <a:lnTo>
                  <a:pt x="565061" y="144386"/>
                </a:lnTo>
                <a:lnTo>
                  <a:pt x="589534" y="183756"/>
                </a:lnTo>
                <a:lnTo>
                  <a:pt x="607783" y="226936"/>
                </a:lnTo>
                <a:lnTo>
                  <a:pt x="619175" y="273164"/>
                </a:lnTo>
                <a:lnTo>
                  <a:pt x="623125" y="321932"/>
                </a:lnTo>
                <a:lnTo>
                  <a:pt x="623125" y="208813"/>
                </a:lnTo>
                <a:lnTo>
                  <a:pt x="592531" y="146672"/>
                </a:lnTo>
                <a:lnTo>
                  <a:pt x="565416" y="110731"/>
                </a:lnTo>
                <a:lnTo>
                  <a:pt x="533628" y="78981"/>
                </a:lnTo>
                <a:lnTo>
                  <a:pt x="497674" y="51803"/>
                </a:lnTo>
                <a:lnTo>
                  <a:pt x="458063" y="29832"/>
                </a:lnTo>
                <a:lnTo>
                  <a:pt x="435483" y="21323"/>
                </a:lnTo>
                <a:lnTo>
                  <a:pt x="415290" y="13576"/>
                </a:lnTo>
                <a:lnTo>
                  <a:pt x="369836" y="3416"/>
                </a:lnTo>
                <a:lnTo>
                  <a:pt x="322224" y="0"/>
                </a:lnTo>
                <a:lnTo>
                  <a:pt x="274599" y="3416"/>
                </a:lnTo>
                <a:lnTo>
                  <a:pt x="229158" y="13576"/>
                </a:lnTo>
                <a:lnTo>
                  <a:pt x="186385" y="29832"/>
                </a:lnTo>
                <a:lnTo>
                  <a:pt x="146773" y="51803"/>
                </a:lnTo>
                <a:lnTo>
                  <a:pt x="110820" y="78981"/>
                </a:lnTo>
                <a:lnTo>
                  <a:pt x="79032" y="110731"/>
                </a:lnTo>
                <a:lnTo>
                  <a:pt x="51904" y="146672"/>
                </a:lnTo>
                <a:lnTo>
                  <a:pt x="29946" y="186169"/>
                </a:lnTo>
                <a:lnTo>
                  <a:pt x="13639" y="228968"/>
                </a:lnTo>
                <a:lnTo>
                  <a:pt x="3492" y="274434"/>
                </a:lnTo>
                <a:lnTo>
                  <a:pt x="0" y="321932"/>
                </a:lnTo>
                <a:lnTo>
                  <a:pt x="3492" y="369557"/>
                </a:lnTo>
                <a:lnTo>
                  <a:pt x="13639" y="415023"/>
                </a:lnTo>
                <a:lnTo>
                  <a:pt x="29946" y="457695"/>
                </a:lnTo>
                <a:lnTo>
                  <a:pt x="51904" y="497319"/>
                </a:lnTo>
                <a:lnTo>
                  <a:pt x="79032" y="533260"/>
                </a:lnTo>
                <a:lnTo>
                  <a:pt x="110820" y="565010"/>
                </a:lnTo>
                <a:lnTo>
                  <a:pt x="146773" y="592188"/>
                </a:lnTo>
                <a:lnTo>
                  <a:pt x="186385" y="614159"/>
                </a:lnTo>
                <a:lnTo>
                  <a:pt x="229158" y="630415"/>
                </a:lnTo>
                <a:lnTo>
                  <a:pt x="274599" y="640575"/>
                </a:lnTo>
                <a:lnTo>
                  <a:pt x="322224" y="644004"/>
                </a:lnTo>
                <a:lnTo>
                  <a:pt x="369836" y="640575"/>
                </a:lnTo>
                <a:lnTo>
                  <a:pt x="415290" y="630415"/>
                </a:lnTo>
                <a:lnTo>
                  <a:pt x="497674" y="592188"/>
                </a:lnTo>
                <a:lnTo>
                  <a:pt x="533628" y="565010"/>
                </a:lnTo>
                <a:lnTo>
                  <a:pt x="565416" y="533260"/>
                </a:lnTo>
                <a:lnTo>
                  <a:pt x="592531" y="497319"/>
                </a:lnTo>
                <a:lnTo>
                  <a:pt x="614502" y="457695"/>
                </a:lnTo>
                <a:lnTo>
                  <a:pt x="630809" y="415023"/>
                </a:lnTo>
                <a:lnTo>
                  <a:pt x="640956" y="369557"/>
                </a:lnTo>
                <a:lnTo>
                  <a:pt x="644448" y="321932"/>
                </a:lnTo>
                <a:close/>
              </a:path>
            </a:pathLst>
          </a:custGeom>
          <a:solidFill>
            <a:srgbClr val="EE3340"/>
          </a:solidFill>
        </p:spPr>
        <p:txBody>
          <a:bodyPr wrap="square" lIns="0" tIns="0" rIns="0" bIns="0" rtlCol="0"/>
          <a:lstStyle/>
          <a:p>
            <a:endParaRPr/>
          </a:p>
        </p:txBody>
      </p:sp>
      <p:sp>
        <p:nvSpPr>
          <p:cNvPr id="6" name="object 6">
            <a:extLst>
              <a:ext uri="{FF2B5EF4-FFF2-40B4-BE49-F238E27FC236}">
                <a16:creationId xmlns:a16="http://schemas.microsoft.com/office/drawing/2014/main" id="{8E47F2D3-4CE3-A602-4805-BA6A0D1CD2C2}"/>
              </a:ext>
            </a:extLst>
          </p:cNvPr>
          <p:cNvSpPr/>
          <p:nvPr/>
        </p:nvSpPr>
        <p:spPr>
          <a:xfrm>
            <a:off x="882942" y="576071"/>
            <a:ext cx="256540" cy="320040"/>
          </a:xfrm>
          <a:custGeom>
            <a:avLst/>
            <a:gdLst/>
            <a:ahLst/>
            <a:cxnLst/>
            <a:rect l="l" t="t" r="r" b="b"/>
            <a:pathLst>
              <a:path w="256540" h="320040">
                <a:moveTo>
                  <a:pt x="256197" y="38"/>
                </a:moveTo>
                <a:lnTo>
                  <a:pt x="234810" y="38"/>
                </a:lnTo>
                <a:lnTo>
                  <a:pt x="234810" y="285496"/>
                </a:lnTo>
                <a:lnTo>
                  <a:pt x="46748" y="33909"/>
                </a:lnTo>
                <a:lnTo>
                  <a:pt x="21450" y="0"/>
                </a:lnTo>
                <a:lnTo>
                  <a:pt x="0" y="0"/>
                </a:lnTo>
                <a:lnTo>
                  <a:pt x="0" y="319913"/>
                </a:lnTo>
                <a:lnTo>
                  <a:pt x="21450" y="319913"/>
                </a:lnTo>
                <a:lnTo>
                  <a:pt x="21450" y="33909"/>
                </a:lnTo>
                <a:lnTo>
                  <a:pt x="235140" y="319913"/>
                </a:lnTo>
                <a:lnTo>
                  <a:pt x="256197" y="319913"/>
                </a:lnTo>
                <a:lnTo>
                  <a:pt x="256197" y="285496"/>
                </a:lnTo>
                <a:lnTo>
                  <a:pt x="256197" y="38"/>
                </a:lnTo>
                <a:close/>
              </a:path>
            </a:pathLst>
          </a:custGeom>
          <a:solidFill>
            <a:srgbClr val="EE3340"/>
          </a:solidFill>
        </p:spPr>
        <p:txBody>
          <a:bodyPr wrap="square" lIns="0" tIns="0" rIns="0" bIns="0" rtlCol="0"/>
          <a:lstStyle/>
          <a:p>
            <a:endParaRPr/>
          </a:p>
        </p:txBody>
      </p:sp>
      <p:sp>
        <p:nvSpPr>
          <p:cNvPr id="8" name="object 8">
            <a:extLst>
              <a:ext uri="{FF2B5EF4-FFF2-40B4-BE49-F238E27FC236}">
                <a16:creationId xmlns:a16="http://schemas.microsoft.com/office/drawing/2014/main" id="{9D2BB3AF-0DA6-F4EF-866F-B2213D566F49}"/>
              </a:ext>
            </a:extLst>
          </p:cNvPr>
          <p:cNvSpPr txBox="1"/>
          <p:nvPr/>
        </p:nvSpPr>
        <p:spPr>
          <a:xfrm>
            <a:off x="1689100" y="1283089"/>
            <a:ext cx="4147820" cy="422552"/>
          </a:xfrm>
          <a:prstGeom prst="rect">
            <a:avLst/>
          </a:prstGeom>
        </p:spPr>
        <p:txBody>
          <a:bodyPr vert="horz" wrap="square" lIns="0" tIns="12065" rIns="0" bIns="0" rtlCol="0">
            <a:spAutoFit/>
          </a:bodyPr>
          <a:lstStyle/>
          <a:p>
            <a:pPr marL="117475">
              <a:lnSpc>
                <a:spcPct val="100000"/>
              </a:lnSpc>
              <a:spcBef>
                <a:spcPts val="95"/>
              </a:spcBef>
            </a:pPr>
            <a:r>
              <a:rPr lang="en-GB" sz="1000" b="0" dirty="0">
                <a:solidFill>
                  <a:srgbClr val="FF0000"/>
                </a:solidFill>
                <a:latin typeface="BrownStd Light"/>
                <a:cs typeface="BrownStd Light"/>
              </a:rPr>
              <a:t>Person Specification</a:t>
            </a:r>
            <a:endParaRPr sz="1000" dirty="0">
              <a:latin typeface="BrownStd Light"/>
              <a:cs typeface="BrownStd Light"/>
            </a:endParaRPr>
          </a:p>
          <a:p>
            <a:pPr>
              <a:lnSpc>
                <a:spcPct val="100000"/>
              </a:lnSpc>
              <a:spcBef>
                <a:spcPts val="770"/>
              </a:spcBef>
            </a:pPr>
            <a:endParaRPr sz="1000" dirty="0">
              <a:latin typeface="BrownStd Light"/>
              <a:cs typeface="BrownStd Light"/>
            </a:endParaRPr>
          </a:p>
        </p:txBody>
      </p:sp>
      <p:sp>
        <p:nvSpPr>
          <p:cNvPr id="13" name="object 3">
            <a:extLst>
              <a:ext uri="{FF2B5EF4-FFF2-40B4-BE49-F238E27FC236}">
                <a16:creationId xmlns:a16="http://schemas.microsoft.com/office/drawing/2014/main" id="{2C444BA3-4C74-A84D-99CA-E68172BA528A}"/>
              </a:ext>
            </a:extLst>
          </p:cNvPr>
          <p:cNvSpPr txBox="1">
            <a:spLocks noGrp="1"/>
          </p:cNvSpPr>
          <p:nvPr>
            <p:ph type="title"/>
          </p:nvPr>
        </p:nvSpPr>
        <p:spPr>
          <a:xfrm>
            <a:off x="1764918" y="889000"/>
            <a:ext cx="6477381" cy="566822"/>
          </a:xfrm>
          <a:prstGeom prst="rect">
            <a:avLst/>
          </a:prstGeom>
        </p:spPr>
        <p:txBody>
          <a:bodyPr vert="horz" wrap="square" lIns="0" tIns="12700" rIns="0" bIns="0" rtlCol="0">
            <a:spAutoFit/>
          </a:bodyPr>
          <a:lstStyle/>
          <a:p>
            <a:pPr marL="12700">
              <a:spcBef>
                <a:spcPts val="100"/>
              </a:spcBef>
            </a:pPr>
            <a:r>
              <a:rPr lang="en-US" sz="1800" b="0" dirty="0">
                <a:solidFill>
                  <a:srgbClr val="FF0000"/>
                </a:solidFill>
                <a:latin typeface="BrownStd Light" panose="00010400010101010101" pitchFamily="2" charset="0"/>
                <a:cs typeface="Times New Roman" panose="02020603050405020304" pitchFamily="18" charset="0"/>
              </a:rPr>
              <a:t>Lighting Programmer</a:t>
            </a:r>
            <a:br>
              <a:rPr lang="en-US" sz="800" b="1" dirty="0">
                <a:solidFill>
                  <a:srgbClr val="FF0000"/>
                </a:solidFill>
                <a:latin typeface="BrownStd" pitchFamily="2" charset="77"/>
                <a:cs typeface="BrownPro"/>
              </a:rPr>
            </a:br>
            <a:endParaRPr lang="en-GB" sz="1800" dirty="0">
              <a:latin typeface="BrownStd Light"/>
              <a:cs typeface="BrownStd Light"/>
            </a:endParaRPr>
          </a:p>
        </p:txBody>
      </p:sp>
      <p:sp>
        <p:nvSpPr>
          <p:cNvPr id="9" name="TextBox 8">
            <a:extLst>
              <a:ext uri="{FF2B5EF4-FFF2-40B4-BE49-F238E27FC236}">
                <a16:creationId xmlns:a16="http://schemas.microsoft.com/office/drawing/2014/main" id="{151EC4A8-D09D-5B9F-B76A-7C930D132431}"/>
              </a:ext>
            </a:extLst>
          </p:cNvPr>
          <p:cNvSpPr txBox="1"/>
          <p:nvPr/>
        </p:nvSpPr>
        <p:spPr>
          <a:xfrm>
            <a:off x="1764918" y="1664865"/>
            <a:ext cx="7905750" cy="3164264"/>
          </a:xfrm>
          <a:prstGeom prst="rect">
            <a:avLst/>
          </a:prstGeom>
          <a:noFill/>
        </p:spPr>
        <p:txBody>
          <a:bodyPr wrap="square">
            <a:spAutoFit/>
          </a:bodyPr>
          <a:lstStyle/>
          <a:p>
            <a:pPr marL="0" marR="0">
              <a:lnSpc>
                <a:spcPct val="107000"/>
              </a:lnSpc>
              <a:spcAft>
                <a:spcPts val="800"/>
              </a:spcAft>
              <a:buNone/>
            </a:pPr>
            <a:r>
              <a:rPr lang="en-US" sz="1200" dirty="0">
                <a:solidFill>
                  <a:srgbClr val="FF0000"/>
                </a:solidFill>
                <a:effectLst/>
                <a:latin typeface="BrownStd Light" panose="00010400010101010101" pitchFamily="2" charset="0"/>
                <a:ea typeface="Aptos" panose="020B0004020202020204" pitchFamily="34" charset="0"/>
                <a:cs typeface="Times New Roman" panose="02020603050405020304" pitchFamily="18" charset="0"/>
              </a:rPr>
              <a:t>Required</a:t>
            </a:r>
            <a:r>
              <a:rPr lang="en-US" sz="12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a:t>
            </a:r>
            <a:endParaRPr lang="en-US" sz="1200" dirty="0">
              <a:solidFill>
                <a:srgbClr val="FF0000"/>
              </a:solidFill>
              <a:effectLst/>
              <a:latin typeface="BrownStd Light" panose="00010400010101010101" pitchFamily="2" charset="0"/>
              <a:ea typeface="Aptos" panose="020B0004020202020204" pitchFamily="34" charset="0"/>
              <a:cs typeface="Times New Roman" panose="02020603050405020304" pitchFamily="18" charset="0"/>
            </a:endParaRPr>
          </a:p>
          <a:p>
            <a:pPr marL="171450" indent="-171450" rtl="0" fontAlgn="base">
              <a:buFont typeface="Arial" panose="020B0604020202020204" pitchFamily="34" charset="0"/>
              <a:buChar char="•"/>
            </a:pPr>
            <a:r>
              <a:rPr lang="en-GB" sz="1200" dirty="0">
                <a:latin typeface="BrownStd Light" panose="00010400010101010101" pitchFamily="2" charset="0"/>
              </a:rPr>
              <a:t>An established background in the core skills relevant to this position including extensive experience of high-level programming of shows on an ETC Apex, quickly and accurately, in a repertory environment.</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Understanding of the particular needs of the Repertory environment and programme accordingly</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Knowledge of operating and programming other common lighting control systems – MA, Hog etc.</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Thorough understanding of Lighting System protocols – DMX512-A, </a:t>
            </a:r>
            <a:r>
              <a:rPr lang="en-GB" sz="1200" dirty="0" err="1">
                <a:latin typeface="BrownStd Light" panose="00010400010101010101" pitchFamily="2" charset="0"/>
              </a:rPr>
              <a:t>sACN</a:t>
            </a:r>
            <a:r>
              <a:rPr lang="en-GB" sz="1200" dirty="0">
                <a:latin typeface="BrownStd Light" panose="00010400010101010101" pitchFamily="2" charset="0"/>
              </a:rPr>
              <a:t>, Art-Net, RDM MIDI Timecode etc.</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Excellent knowledge of data networks and dimmer management systems.</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Ability to carry out fault-finding assessments of the control and dimming systems and advising on plan of action following diagnosis.</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Ability to complete tasks to deadline with minimal supervision</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Ability to rig lighting elements appropriately </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Familiarity with both current and legacy lighting accessories, including scrollers, low voltage equipment, shutter units, LED drivers.</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Confidence in working safely at height </a:t>
            </a:r>
            <a:r>
              <a:rPr lang="en-US" sz="1200" dirty="0">
                <a:latin typeface="BrownStd Light" panose="00010400010101010101" pitchFamily="2" charset="0"/>
              </a:rPr>
              <a:t> </a:t>
            </a:r>
          </a:p>
          <a:p>
            <a:pPr marL="171450" indent="-171450" rtl="0" fontAlgn="base">
              <a:buFont typeface="Arial" panose="020B0604020202020204" pitchFamily="34" charset="0"/>
              <a:buChar char="•"/>
            </a:pPr>
            <a:r>
              <a:rPr lang="en-GB" sz="1200" dirty="0">
                <a:latin typeface="BrownStd Light" panose="00010400010101010101" pitchFamily="2" charset="0"/>
              </a:rPr>
              <a:t>Technical proficiency, a positive and professional attitude, and a ‘hands on’ approach to the job.</a:t>
            </a:r>
            <a:r>
              <a:rPr lang="en-US" sz="1200" dirty="0">
                <a:latin typeface="BrownStd Light" panose="00010400010101010101" pitchFamily="2" charset="0"/>
              </a:rPr>
              <a:t> </a:t>
            </a:r>
          </a:p>
          <a:p>
            <a:pPr marL="0" marR="0">
              <a:lnSpc>
                <a:spcPct val="107000"/>
              </a:lnSpc>
              <a:spcAft>
                <a:spcPts val="800"/>
              </a:spcAft>
              <a:buNone/>
            </a:pPr>
            <a:endParaRPr lang="en-US" sz="1200" dirty="0">
              <a:solidFill>
                <a:srgbClr val="FF0000"/>
              </a:solidFill>
              <a:effectLst/>
              <a:latin typeface="BrownStd Light" panose="00010400010101010101"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6333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9FF8B-336B-D344-F173-87992639DF1F}"/>
            </a:ext>
          </a:extLst>
        </p:cNvPr>
        <p:cNvGrpSpPr/>
        <p:nvPr/>
      </p:nvGrpSpPr>
      <p:grpSpPr>
        <a:xfrm>
          <a:off x="0" y="0"/>
          <a:ext cx="0" cy="0"/>
          <a:chOff x="0" y="0"/>
          <a:chExt cx="0" cy="0"/>
        </a:xfrm>
      </p:grpSpPr>
      <p:pic>
        <p:nvPicPr>
          <p:cNvPr id="30" name="Picture 29" descr="A piggy bank and coins&#10;&#10;AI-generated content may be incorrect.">
            <a:extLst>
              <a:ext uri="{FF2B5EF4-FFF2-40B4-BE49-F238E27FC236}">
                <a16:creationId xmlns:a16="http://schemas.microsoft.com/office/drawing/2014/main" id="{6E4EC511-B160-72CD-D492-86CE059B46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0715" y="3540064"/>
            <a:ext cx="1155699" cy="770466"/>
          </a:xfrm>
          <a:prstGeom prst="rect">
            <a:avLst/>
          </a:prstGeom>
        </p:spPr>
      </p:pic>
      <p:pic>
        <p:nvPicPr>
          <p:cNvPr id="24" name="Picture 23" descr="A red line drawing of a person sitting in a lotus position&#10;&#10;AI-generated content may be incorrect.">
            <a:extLst>
              <a:ext uri="{FF2B5EF4-FFF2-40B4-BE49-F238E27FC236}">
                <a16:creationId xmlns:a16="http://schemas.microsoft.com/office/drawing/2014/main" id="{A0EC8F0F-ABCC-5385-2B1B-3A9220D427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0163" y="1433978"/>
            <a:ext cx="1073073" cy="1609610"/>
          </a:xfrm>
          <a:prstGeom prst="rect">
            <a:avLst/>
          </a:prstGeom>
        </p:spPr>
      </p:pic>
      <p:sp>
        <p:nvSpPr>
          <p:cNvPr id="23" name="TextBox 22">
            <a:extLst>
              <a:ext uri="{FF2B5EF4-FFF2-40B4-BE49-F238E27FC236}">
                <a16:creationId xmlns:a16="http://schemas.microsoft.com/office/drawing/2014/main" id="{82270C65-EF79-8D30-65DB-0CC3C03039B6}"/>
              </a:ext>
            </a:extLst>
          </p:cNvPr>
          <p:cNvSpPr txBox="1"/>
          <p:nvPr/>
        </p:nvSpPr>
        <p:spPr>
          <a:xfrm>
            <a:off x="1682685" y="1128529"/>
            <a:ext cx="4295260" cy="4244688"/>
          </a:xfrm>
          <a:prstGeom prst="rect">
            <a:avLst/>
          </a:prstGeom>
          <a:noFill/>
        </p:spPr>
        <p:txBody>
          <a:bodyPr wrap="square">
            <a:spAutoFit/>
          </a:bodyPr>
          <a:lstStyle/>
          <a:p>
            <a:pPr marR="0" lvl="0">
              <a:lnSpc>
                <a:spcPct val="115000"/>
              </a:lnSpc>
              <a:spcAft>
                <a:spcPts val="800"/>
              </a:spcAft>
              <a:tabLst>
                <a:tab pos="457200" algn="l"/>
              </a:tabLst>
            </a:pPr>
            <a:r>
              <a:rPr lang="en-US" sz="1200"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Your Wellbeing</a:t>
            </a:r>
            <a:endParaRPr lang="en-US" sz="1200" kern="100" dirty="0">
              <a:solidFill>
                <a:srgbClr val="FF0000"/>
              </a:solidFill>
              <a:effectLst/>
              <a:latin typeface="BrownStd Light" panose="00010400010101010101" pitchFamily="2" charset="0"/>
              <a:ea typeface="Aptos" panose="020B0004020202020204" pitchFamily="34" charset="0"/>
              <a:cs typeface="Times New Roman" panose="02020603050405020304" pitchFamily="18" charset="0"/>
            </a:endParaRPr>
          </a:p>
          <a:p>
            <a:pPr marL="342900" marR="0" lvl="0" indent="-342900">
              <a:lnSpc>
                <a:spcPct val="115000"/>
              </a:lnSpc>
              <a:spcAft>
                <a:spcPts val="600"/>
              </a:spcAft>
              <a:buFont typeface="Arial" panose="020B0604020202020204" pitchFamily="34" charset="0"/>
              <a:buChar char="•"/>
              <a:tabLst>
                <a:tab pos="457200" algn="l"/>
              </a:tabLst>
            </a:pPr>
            <a:r>
              <a:rPr lang="en-US" sz="1200" b="1"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Annual Leave</a:t>
            </a: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 25 days plus Public Holidays</a:t>
            </a:r>
          </a:p>
          <a:p>
            <a:pPr marL="342900" marR="0" lvl="0" indent="-342900">
              <a:lnSpc>
                <a:spcPct val="115000"/>
              </a:lnSpc>
              <a:spcAft>
                <a:spcPts val="600"/>
              </a:spcAft>
              <a:buFont typeface="Arial" panose="020B0604020202020204" pitchFamily="34" charset="0"/>
              <a:buChar char="•"/>
              <a:tabLst>
                <a:tab pos="457200" algn="l"/>
              </a:tabLst>
            </a:pPr>
            <a:r>
              <a:rPr lang="en-US" sz="1200" b="1"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Hybrid and flexible working</a:t>
            </a:r>
          </a:p>
          <a:p>
            <a:pPr marL="342900" marR="0" lvl="0" indent="-342900">
              <a:lnSpc>
                <a:spcPct val="115000"/>
              </a:lnSpc>
              <a:spcAft>
                <a:spcPts val="600"/>
              </a:spcAft>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Eye care vouchers</a:t>
            </a:r>
          </a:p>
          <a:p>
            <a:pPr marL="342900" marR="0" lvl="0" indent="-342900">
              <a:lnSpc>
                <a:spcPct val="115000"/>
              </a:lnSpc>
              <a:spcAft>
                <a:spcPts val="600"/>
              </a:spcAft>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Enhanced Company Sick Pay</a:t>
            </a:r>
          </a:p>
          <a:p>
            <a:pPr marL="342900" marR="0" lvl="0" indent="-342900">
              <a:lnSpc>
                <a:spcPct val="115000"/>
              </a:lnSpc>
              <a:spcAft>
                <a:spcPts val="600"/>
              </a:spcAft>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Enhanced Family Friendly Leave (including Maternity Leave and Paternity Leave)</a:t>
            </a:r>
          </a:p>
          <a:p>
            <a:pPr marL="342900" indent="-342900">
              <a:lnSpc>
                <a:spcPct val="115000"/>
              </a:lnSpc>
              <a:spcAft>
                <a:spcPts val="600"/>
              </a:spcAft>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Cycle-to-Work Scheme</a:t>
            </a:r>
          </a:p>
          <a:p>
            <a:pPr marL="342900" marR="0" lvl="0" indent="-342900">
              <a:lnSpc>
                <a:spcPct val="115000"/>
              </a:lnSpc>
              <a:spcAft>
                <a:spcPts val="600"/>
              </a:spcAft>
              <a:buFont typeface="Arial" panose="020B0604020202020204" pitchFamily="34" charset="0"/>
              <a:buChar char="•"/>
              <a:tabLst>
                <a:tab pos="457200" algn="l"/>
              </a:tabLst>
            </a:pPr>
            <a:r>
              <a:rPr lang="en-US" sz="1200" b="1"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Employee Assistance </a:t>
            </a:r>
            <a:r>
              <a:rPr lang="en-US" sz="1200" b="1" kern="100" dirty="0" err="1">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Programme</a:t>
            </a:r>
            <a:r>
              <a:rPr lang="en-US" sz="1200" b="1"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 (EAP)</a:t>
            </a: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 through </a:t>
            </a:r>
            <a:r>
              <a:rPr lang="en-US" sz="1200" kern="100" dirty="0" err="1">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Spectrum.Life</a:t>
            </a: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a:t>
            </a:r>
          </a:p>
          <a:p>
            <a:pPr marL="673113" lvl="1" indent="-258890">
              <a:lnSpc>
                <a:spcPct val="115000"/>
              </a:lnSpc>
              <a:spcAft>
                <a:spcPts val="544"/>
              </a:spcAft>
              <a:buFont typeface="Courier New" panose="02070309020205020404" pitchFamily="49" charset="0"/>
              <a:buChar char="o"/>
            </a:pPr>
            <a:r>
              <a:rPr lang="en-US" sz="1200" kern="100" dirty="0">
                <a:solidFill>
                  <a:schemeClr val="tx1"/>
                </a:solidFill>
                <a:latin typeface="BrownStd Light" panose="00010400010101010101" pitchFamily="2" charset="0"/>
                <a:ea typeface="Aptos" panose="020B0004020202020204" pitchFamily="34" charset="0"/>
                <a:cs typeface="Times New Roman" panose="02020603050405020304" pitchFamily="18" charset="0"/>
              </a:rPr>
              <a:t>Confidential support available 24/7, 365 days a year for employees</a:t>
            </a:r>
          </a:p>
          <a:p>
            <a:pPr marL="673113" lvl="1" indent="-258890">
              <a:lnSpc>
                <a:spcPct val="115000"/>
              </a:lnSpc>
              <a:spcAft>
                <a:spcPts val="544"/>
              </a:spcAft>
              <a:buFont typeface="Courier New" panose="02070309020205020404" pitchFamily="49" charset="0"/>
              <a:buChar char="o"/>
            </a:pPr>
            <a:r>
              <a:rPr lang="en-US" sz="1200" kern="100" dirty="0">
                <a:solidFill>
                  <a:schemeClr val="tx1"/>
                </a:solidFill>
                <a:latin typeface="BrownStd Light" panose="00010400010101010101" pitchFamily="2" charset="0"/>
                <a:ea typeface="Aptos" panose="020B0004020202020204" pitchFamily="34" charset="0"/>
                <a:cs typeface="Times New Roman" panose="02020603050405020304" pitchFamily="18" charset="0"/>
              </a:rPr>
              <a:t>Virtual GP &amp; digital physio</a:t>
            </a:r>
          </a:p>
          <a:p>
            <a:pPr marL="673113" lvl="1" indent="-258890">
              <a:lnSpc>
                <a:spcPct val="115000"/>
              </a:lnSpc>
              <a:spcAft>
                <a:spcPts val="544"/>
              </a:spcAft>
              <a:buFont typeface="Courier New" panose="02070309020205020404" pitchFamily="49" charset="0"/>
              <a:buChar char="o"/>
            </a:pPr>
            <a:r>
              <a:rPr lang="en-US" sz="1200" kern="100" dirty="0">
                <a:solidFill>
                  <a:schemeClr val="tx1"/>
                </a:solidFill>
                <a:latin typeface="BrownStd Light" panose="00010400010101010101" pitchFamily="2" charset="0"/>
                <a:ea typeface="Aptos" panose="020B0004020202020204" pitchFamily="34" charset="0"/>
                <a:cs typeface="Times New Roman" panose="02020603050405020304" pitchFamily="18" charset="0"/>
              </a:rPr>
              <a:t>Wellbeing portal including videos, podcasts, and factsheets on topics such as sleep, diet and exercise</a:t>
            </a:r>
          </a:p>
        </p:txBody>
      </p:sp>
      <p:pic>
        <p:nvPicPr>
          <p:cNvPr id="26" name="Picture 25" descr="A red line drawing of a movie ticket&#10;&#10;AI-generated content may be incorrect.">
            <a:extLst>
              <a:ext uri="{FF2B5EF4-FFF2-40B4-BE49-F238E27FC236}">
                <a16:creationId xmlns:a16="http://schemas.microsoft.com/office/drawing/2014/main" id="{5539EE2A-275E-1B97-8087-0D7118934F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36571" y="1606689"/>
            <a:ext cx="1296100" cy="864066"/>
          </a:xfrm>
          <a:prstGeom prst="rect">
            <a:avLst/>
          </a:prstGeom>
        </p:spPr>
      </p:pic>
      <p:sp>
        <p:nvSpPr>
          <p:cNvPr id="15" name="TextBox 14">
            <a:extLst>
              <a:ext uri="{FF2B5EF4-FFF2-40B4-BE49-F238E27FC236}">
                <a16:creationId xmlns:a16="http://schemas.microsoft.com/office/drawing/2014/main" id="{584BDDCC-EF24-9DCF-F94B-617DD71B8953}"/>
              </a:ext>
            </a:extLst>
          </p:cNvPr>
          <p:cNvSpPr txBox="1"/>
          <p:nvPr/>
        </p:nvSpPr>
        <p:spPr>
          <a:xfrm>
            <a:off x="6047671" y="1195759"/>
            <a:ext cx="4201161" cy="1659365"/>
          </a:xfrm>
          <a:prstGeom prst="rect">
            <a:avLst/>
          </a:prstGeom>
          <a:noFill/>
        </p:spPr>
        <p:txBody>
          <a:bodyPr wrap="square">
            <a:spAutoFit/>
          </a:bodyPr>
          <a:lstStyle/>
          <a:p>
            <a:pPr marL="0" marR="0">
              <a:lnSpc>
                <a:spcPct val="115000"/>
              </a:lnSpc>
              <a:spcAft>
                <a:spcPts val="800"/>
              </a:spcAft>
              <a:buNone/>
            </a:pPr>
            <a:r>
              <a:rPr lang="en-US" sz="1200" kern="100" dirty="0">
                <a:solidFill>
                  <a:srgbClr val="FF0000"/>
                </a:solidFill>
                <a:effectLst/>
                <a:latin typeface="BrownStd Light" panose="00010400010101010101" pitchFamily="2" charset="0"/>
                <a:ea typeface="Aptos" panose="020B0004020202020204" pitchFamily="34" charset="0"/>
                <a:cs typeface="Times New Roman" panose="02020603050405020304" pitchFamily="18" charset="0"/>
              </a:rPr>
              <a:t>Seeing Our Performances</a:t>
            </a:r>
            <a:r>
              <a:rPr lang="en-US" sz="1200" b="1" kern="100" dirty="0">
                <a:effectLst/>
                <a:latin typeface="BrownStd Light" panose="00010400010101010101" pitchFamily="2" charset="0"/>
                <a:ea typeface="Aptos" panose="020B0004020202020204" pitchFamily="34" charset="0"/>
                <a:cs typeface="Times New Roman" panose="02020603050405020304" pitchFamily="18" charset="0"/>
              </a:rPr>
              <a:t> </a:t>
            </a:r>
            <a:endParaRPr lang="en-US" sz="1200" kern="100" dirty="0">
              <a:effectLst/>
              <a:latin typeface="BrownStd Light" panose="00010400010101010101" pitchFamily="2" charset="0"/>
              <a:ea typeface="Aptos" panose="020B0004020202020204" pitchFamily="34" charset="0"/>
              <a:cs typeface="Times New Roman" panose="02020603050405020304" pitchFamily="18" charset="0"/>
            </a:endParaRPr>
          </a:p>
          <a:p>
            <a:pPr marL="171450" marR="0" lvl="0" indent="-171450">
              <a:lnSpc>
                <a:spcPct val="115000"/>
              </a:lnSpc>
              <a:spcAft>
                <a:spcPts val="600"/>
              </a:spcAft>
              <a:buSzPts val="1000"/>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Complimentary tickets for ENO and selected London Coliseum performances</a:t>
            </a:r>
          </a:p>
          <a:p>
            <a:pPr marL="171450" marR="0" lvl="0" indent="-171450">
              <a:lnSpc>
                <a:spcPct val="115000"/>
              </a:lnSpc>
              <a:spcAft>
                <a:spcPts val="600"/>
              </a:spcAft>
              <a:buSzPts val="1000"/>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Staff rate for ENO performances</a:t>
            </a:r>
          </a:p>
          <a:p>
            <a:pPr marL="171450" marR="0" lvl="0" indent="-171450">
              <a:lnSpc>
                <a:spcPct val="115000"/>
              </a:lnSpc>
              <a:spcAft>
                <a:spcPts val="600"/>
              </a:spcAft>
              <a:buSzPts val="1000"/>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Complimentary tickets to talks, recitals and behind-the-scenes events</a:t>
            </a:r>
          </a:p>
        </p:txBody>
      </p:sp>
      <p:pic>
        <p:nvPicPr>
          <p:cNvPr id="29" name="Picture 28" descr="A red icon of a person and a graph&#10;&#10;AI-generated content may be incorrect.">
            <a:extLst>
              <a:ext uri="{FF2B5EF4-FFF2-40B4-BE49-F238E27FC236}">
                <a16:creationId xmlns:a16="http://schemas.microsoft.com/office/drawing/2014/main" id="{8ADDEC59-A077-1218-1DF7-DDCC15B8D4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17012" y="5609684"/>
            <a:ext cx="1295743" cy="863829"/>
          </a:xfrm>
          <a:prstGeom prst="rect">
            <a:avLst/>
          </a:prstGeom>
        </p:spPr>
      </p:pic>
      <p:sp>
        <p:nvSpPr>
          <p:cNvPr id="2" name="object 2">
            <a:extLst>
              <a:ext uri="{FF2B5EF4-FFF2-40B4-BE49-F238E27FC236}">
                <a16:creationId xmlns:a16="http://schemas.microsoft.com/office/drawing/2014/main" id="{E2FD3AC6-4DFD-3053-5272-F25BBF8131CB}"/>
              </a:ext>
            </a:extLst>
          </p:cNvPr>
          <p:cNvSpPr txBox="1"/>
          <p:nvPr/>
        </p:nvSpPr>
        <p:spPr>
          <a:xfrm>
            <a:off x="7853933" y="532002"/>
            <a:ext cx="1816735" cy="147955"/>
          </a:xfrm>
          <a:prstGeom prst="rect">
            <a:avLst/>
          </a:prstGeom>
        </p:spPr>
        <p:txBody>
          <a:bodyPr vert="horz" wrap="square" lIns="0" tIns="12700" rIns="0" bIns="0" rtlCol="0">
            <a:spAutoFit/>
          </a:bodyPr>
          <a:lstStyle/>
          <a:p>
            <a:pPr marL="12700">
              <a:lnSpc>
                <a:spcPct val="100000"/>
              </a:lnSpc>
              <a:spcBef>
                <a:spcPts val="100"/>
              </a:spcBef>
            </a:pPr>
            <a:r>
              <a:rPr sz="800" b="0" dirty="0">
                <a:solidFill>
                  <a:srgbClr val="75787A"/>
                </a:solidFill>
                <a:latin typeface="BrownStd Light"/>
                <a:cs typeface="BrownStd Light"/>
              </a:rPr>
              <a:t>English</a:t>
            </a:r>
            <a:r>
              <a:rPr sz="800" b="0" spc="-25" dirty="0">
                <a:solidFill>
                  <a:srgbClr val="75787A"/>
                </a:solidFill>
                <a:latin typeface="BrownStd Light"/>
                <a:cs typeface="BrownStd Light"/>
              </a:rPr>
              <a:t> </a:t>
            </a:r>
            <a:r>
              <a:rPr sz="800" b="0" dirty="0">
                <a:solidFill>
                  <a:srgbClr val="75787A"/>
                </a:solidFill>
                <a:latin typeface="BrownStd Light"/>
                <a:cs typeface="BrownStd Light"/>
              </a:rPr>
              <a:t>National</a:t>
            </a:r>
            <a:r>
              <a:rPr sz="800" b="0" spc="-15" dirty="0">
                <a:solidFill>
                  <a:srgbClr val="75787A"/>
                </a:solidFill>
                <a:latin typeface="BrownStd Light"/>
                <a:cs typeface="BrownStd Light"/>
              </a:rPr>
              <a:t> </a:t>
            </a:r>
            <a:r>
              <a:rPr sz="800" b="0" dirty="0">
                <a:solidFill>
                  <a:srgbClr val="75787A"/>
                </a:solidFill>
                <a:latin typeface="BrownStd Light"/>
                <a:cs typeface="BrownStd Light"/>
              </a:rPr>
              <a:t>Opera</a:t>
            </a:r>
            <a:r>
              <a:rPr sz="800" b="0" spc="-30" dirty="0">
                <a:solidFill>
                  <a:srgbClr val="75787A"/>
                </a:solidFill>
                <a:latin typeface="BrownStd Light"/>
                <a:cs typeface="BrownStd Light"/>
              </a:rPr>
              <a:t> </a:t>
            </a:r>
            <a:r>
              <a:rPr sz="800" b="0" spc="-10" dirty="0">
                <a:solidFill>
                  <a:srgbClr val="75787A"/>
                </a:solidFill>
                <a:latin typeface="BrownStd Light"/>
                <a:cs typeface="BrownStd Light"/>
              </a:rPr>
              <a:t>Candidate</a:t>
            </a:r>
            <a:r>
              <a:rPr sz="800" b="0" spc="-75" dirty="0">
                <a:solidFill>
                  <a:srgbClr val="75787A"/>
                </a:solidFill>
                <a:latin typeface="BrownStd Light"/>
                <a:cs typeface="BrownStd Light"/>
              </a:rPr>
              <a:t> </a:t>
            </a:r>
            <a:r>
              <a:rPr sz="800" b="0" spc="-20" dirty="0">
                <a:solidFill>
                  <a:srgbClr val="75787A"/>
                </a:solidFill>
                <a:latin typeface="BrownStd Light"/>
                <a:cs typeface="BrownStd Light"/>
              </a:rPr>
              <a:t>Pack</a:t>
            </a:r>
            <a:endParaRPr sz="800">
              <a:latin typeface="BrownStd Light"/>
              <a:cs typeface="BrownStd Light"/>
            </a:endParaRPr>
          </a:p>
        </p:txBody>
      </p:sp>
      <p:sp>
        <p:nvSpPr>
          <p:cNvPr id="3" name="object 3">
            <a:extLst>
              <a:ext uri="{FF2B5EF4-FFF2-40B4-BE49-F238E27FC236}">
                <a16:creationId xmlns:a16="http://schemas.microsoft.com/office/drawing/2014/main" id="{D1DE43F8-B7DF-91F4-2775-E25D9A38A566}"/>
              </a:ext>
            </a:extLst>
          </p:cNvPr>
          <p:cNvSpPr txBox="1"/>
          <p:nvPr/>
        </p:nvSpPr>
        <p:spPr>
          <a:xfrm>
            <a:off x="584302" y="2744543"/>
            <a:ext cx="604653" cy="4406591"/>
          </a:xfrm>
          <a:prstGeom prst="rect">
            <a:avLst/>
          </a:prstGeom>
        </p:spPr>
        <p:txBody>
          <a:bodyPr vert="vert270" wrap="square" lIns="0" tIns="0" rIns="0" bIns="0" rtlCol="0">
            <a:spAutoFit/>
          </a:bodyPr>
          <a:lstStyle/>
          <a:p>
            <a:pPr marL="12700">
              <a:lnSpc>
                <a:spcPts val="4660"/>
              </a:lnSpc>
            </a:pPr>
            <a:r>
              <a:rPr lang="en-US" sz="4800" spc="-195" dirty="0">
                <a:solidFill>
                  <a:srgbClr val="EE3340"/>
                </a:solidFill>
                <a:latin typeface="BrownStd Light"/>
                <a:cs typeface="BrownStd Light"/>
              </a:rPr>
              <a:t>Encore Extras</a:t>
            </a:r>
            <a:endParaRPr sz="4800" dirty="0">
              <a:latin typeface="BrownStd Light"/>
              <a:cs typeface="BrownStd Light"/>
            </a:endParaRPr>
          </a:p>
        </p:txBody>
      </p:sp>
      <p:sp>
        <p:nvSpPr>
          <p:cNvPr id="4" name="object 4">
            <a:extLst>
              <a:ext uri="{FF2B5EF4-FFF2-40B4-BE49-F238E27FC236}">
                <a16:creationId xmlns:a16="http://schemas.microsoft.com/office/drawing/2014/main" id="{605A1D7C-4240-E010-8705-4825B79A7EDE}"/>
              </a:ext>
            </a:extLst>
          </p:cNvPr>
          <p:cNvSpPr/>
          <p:nvPr/>
        </p:nvSpPr>
        <p:spPr>
          <a:xfrm>
            <a:off x="584301" y="576071"/>
            <a:ext cx="234950" cy="320040"/>
          </a:xfrm>
          <a:custGeom>
            <a:avLst/>
            <a:gdLst/>
            <a:ahLst/>
            <a:cxnLst/>
            <a:rect l="l" t="t" r="r" b="b"/>
            <a:pathLst>
              <a:path w="234950" h="320040">
                <a:moveTo>
                  <a:pt x="234734" y="298450"/>
                </a:moveTo>
                <a:lnTo>
                  <a:pt x="22504" y="298450"/>
                </a:lnTo>
                <a:lnTo>
                  <a:pt x="22504" y="160020"/>
                </a:lnTo>
                <a:lnTo>
                  <a:pt x="213398" y="160020"/>
                </a:lnTo>
                <a:lnTo>
                  <a:pt x="213398" y="138430"/>
                </a:lnTo>
                <a:lnTo>
                  <a:pt x="22504" y="138430"/>
                </a:lnTo>
                <a:lnTo>
                  <a:pt x="22504" y="21590"/>
                </a:lnTo>
                <a:lnTo>
                  <a:pt x="227660" y="21590"/>
                </a:lnTo>
                <a:lnTo>
                  <a:pt x="227660" y="0"/>
                </a:lnTo>
                <a:lnTo>
                  <a:pt x="0" y="0"/>
                </a:lnTo>
                <a:lnTo>
                  <a:pt x="0" y="21590"/>
                </a:lnTo>
                <a:lnTo>
                  <a:pt x="0" y="138430"/>
                </a:lnTo>
                <a:lnTo>
                  <a:pt x="0" y="160020"/>
                </a:lnTo>
                <a:lnTo>
                  <a:pt x="0" y="298450"/>
                </a:lnTo>
                <a:lnTo>
                  <a:pt x="0" y="320040"/>
                </a:lnTo>
                <a:lnTo>
                  <a:pt x="234734" y="320040"/>
                </a:lnTo>
                <a:lnTo>
                  <a:pt x="234734" y="298450"/>
                </a:lnTo>
                <a:close/>
              </a:path>
            </a:pathLst>
          </a:custGeom>
          <a:solidFill>
            <a:srgbClr val="EE3340"/>
          </a:solidFill>
        </p:spPr>
        <p:txBody>
          <a:bodyPr wrap="square" lIns="0" tIns="0" rIns="0" bIns="0" rtlCol="0"/>
          <a:lstStyle/>
          <a:p>
            <a:endParaRPr/>
          </a:p>
        </p:txBody>
      </p:sp>
      <p:sp>
        <p:nvSpPr>
          <p:cNvPr id="5" name="object 5">
            <a:extLst>
              <a:ext uri="{FF2B5EF4-FFF2-40B4-BE49-F238E27FC236}">
                <a16:creationId xmlns:a16="http://schemas.microsoft.com/office/drawing/2014/main" id="{047708ED-E08A-2615-6E5B-0CA117392CA2}"/>
              </a:ext>
            </a:extLst>
          </p:cNvPr>
          <p:cNvSpPr/>
          <p:nvPr/>
        </p:nvSpPr>
        <p:spPr>
          <a:xfrm>
            <a:off x="539496" y="962164"/>
            <a:ext cx="644525" cy="644525"/>
          </a:xfrm>
          <a:custGeom>
            <a:avLst/>
            <a:gdLst/>
            <a:ahLst/>
            <a:cxnLst/>
            <a:rect l="l" t="t" r="r" b="b"/>
            <a:pathLst>
              <a:path w="644525" h="644525">
                <a:moveTo>
                  <a:pt x="644448" y="321932"/>
                </a:moveTo>
                <a:lnTo>
                  <a:pt x="640956" y="274434"/>
                </a:lnTo>
                <a:lnTo>
                  <a:pt x="630809" y="228968"/>
                </a:lnTo>
                <a:lnTo>
                  <a:pt x="623125" y="208813"/>
                </a:lnTo>
                <a:lnTo>
                  <a:pt x="623125" y="321932"/>
                </a:lnTo>
                <a:lnTo>
                  <a:pt x="619175" y="370827"/>
                </a:lnTo>
                <a:lnTo>
                  <a:pt x="607783" y="417055"/>
                </a:lnTo>
                <a:lnTo>
                  <a:pt x="589534" y="460235"/>
                </a:lnTo>
                <a:lnTo>
                  <a:pt x="565061" y="499605"/>
                </a:lnTo>
                <a:lnTo>
                  <a:pt x="534987" y="534657"/>
                </a:lnTo>
                <a:lnTo>
                  <a:pt x="499922" y="564629"/>
                </a:lnTo>
                <a:lnTo>
                  <a:pt x="460502" y="589140"/>
                </a:lnTo>
                <a:lnTo>
                  <a:pt x="417322" y="607428"/>
                </a:lnTo>
                <a:lnTo>
                  <a:pt x="371030" y="618731"/>
                </a:lnTo>
                <a:lnTo>
                  <a:pt x="322224" y="622668"/>
                </a:lnTo>
                <a:lnTo>
                  <a:pt x="273418" y="618731"/>
                </a:lnTo>
                <a:lnTo>
                  <a:pt x="227114" y="607428"/>
                </a:lnTo>
                <a:lnTo>
                  <a:pt x="183946" y="589140"/>
                </a:lnTo>
                <a:lnTo>
                  <a:pt x="144526" y="564629"/>
                </a:lnTo>
                <a:lnTo>
                  <a:pt x="109461" y="534657"/>
                </a:lnTo>
                <a:lnTo>
                  <a:pt x="79387" y="499605"/>
                </a:lnTo>
                <a:lnTo>
                  <a:pt x="54914" y="460235"/>
                </a:lnTo>
                <a:lnTo>
                  <a:pt x="36664" y="417055"/>
                </a:lnTo>
                <a:lnTo>
                  <a:pt x="25260" y="370827"/>
                </a:lnTo>
                <a:lnTo>
                  <a:pt x="21323" y="321932"/>
                </a:lnTo>
                <a:lnTo>
                  <a:pt x="25260" y="273164"/>
                </a:lnTo>
                <a:lnTo>
                  <a:pt x="36664" y="226936"/>
                </a:lnTo>
                <a:lnTo>
                  <a:pt x="54914" y="183756"/>
                </a:lnTo>
                <a:lnTo>
                  <a:pt x="79387" y="144386"/>
                </a:lnTo>
                <a:lnTo>
                  <a:pt x="109461" y="109334"/>
                </a:lnTo>
                <a:lnTo>
                  <a:pt x="144526" y="79248"/>
                </a:lnTo>
                <a:lnTo>
                  <a:pt x="183946" y="54851"/>
                </a:lnTo>
                <a:lnTo>
                  <a:pt x="227114" y="36576"/>
                </a:lnTo>
                <a:lnTo>
                  <a:pt x="273418" y="25273"/>
                </a:lnTo>
                <a:lnTo>
                  <a:pt x="322224" y="21323"/>
                </a:lnTo>
                <a:lnTo>
                  <a:pt x="371030" y="25273"/>
                </a:lnTo>
                <a:lnTo>
                  <a:pt x="417322" y="36576"/>
                </a:lnTo>
                <a:lnTo>
                  <a:pt x="460502" y="54851"/>
                </a:lnTo>
                <a:lnTo>
                  <a:pt x="499922" y="79248"/>
                </a:lnTo>
                <a:lnTo>
                  <a:pt x="534987" y="109334"/>
                </a:lnTo>
                <a:lnTo>
                  <a:pt x="565061" y="144386"/>
                </a:lnTo>
                <a:lnTo>
                  <a:pt x="589534" y="183756"/>
                </a:lnTo>
                <a:lnTo>
                  <a:pt x="607783" y="226936"/>
                </a:lnTo>
                <a:lnTo>
                  <a:pt x="619175" y="273164"/>
                </a:lnTo>
                <a:lnTo>
                  <a:pt x="623125" y="321932"/>
                </a:lnTo>
                <a:lnTo>
                  <a:pt x="623125" y="208813"/>
                </a:lnTo>
                <a:lnTo>
                  <a:pt x="592531" y="146672"/>
                </a:lnTo>
                <a:lnTo>
                  <a:pt x="565416" y="110731"/>
                </a:lnTo>
                <a:lnTo>
                  <a:pt x="533628" y="78981"/>
                </a:lnTo>
                <a:lnTo>
                  <a:pt x="497674" y="51803"/>
                </a:lnTo>
                <a:lnTo>
                  <a:pt x="458063" y="29832"/>
                </a:lnTo>
                <a:lnTo>
                  <a:pt x="435483" y="21323"/>
                </a:lnTo>
                <a:lnTo>
                  <a:pt x="415290" y="13576"/>
                </a:lnTo>
                <a:lnTo>
                  <a:pt x="369836" y="3416"/>
                </a:lnTo>
                <a:lnTo>
                  <a:pt x="322224" y="0"/>
                </a:lnTo>
                <a:lnTo>
                  <a:pt x="274599" y="3416"/>
                </a:lnTo>
                <a:lnTo>
                  <a:pt x="229158" y="13576"/>
                </a:lnTo>
                <a:lnTo>
                  <a:pt x="186385" y="29832"/>
                </a:lnTo>
                <a:lnTo>
                  <a:pt x="146773" y="51803"/>
                </a:lnTo>
                <a:lnTo>
                  <a:pt x="110820" y="78981"/>
                </a:lnTo>
                <a:lnTo>
                  <a:pt x="79032" y="110731"/>
                </a:lnTo>
                <a:lnTo>
                  <a:pt x="51904" y="146672"/>
                </a:lnTo>
                <a:lnTo>
                  <a:pt x="29946" y="186169"/>
                </a:lnTo>
                <a:lnTo>
                  <a:pt x="13639" y="228968"/>
                </a:lnTo>
                <a:lnTo>
                  <a:pt x="3492" y="274434"/>
                </a:lnTo>
                <a:lnTo>
                  <a:pt x="0" y="321932"/>
                </a:lnTo>
                <a:lnTo>
                  <a:pt x="3492" y="369557"/>
                </a:lnTo>
                <a:lnTo>
                  <a:pt x="13639" y="415023"/>
                </a:lnTo>
                <a:lnTo>
                  <a:pt x="29946" y="457695"/>
                </a:lnTo>
                <a:lnTo>
                  <a:pt x="51904" y="497319"/>
                </a:lnTo>
                <a:lnTo>
                  <a:pt x="79032" y="533260"/>
                </a:lnTo>
                <a:lnTo>
                  <a:pt x="110820" y="565010"/>
                </a:lnTo>
                <a:lnTo>
                  <a:pt x="146773" y="592188"/>
                </a:lnTo>
                <a:lnTo>
                  <a:pt x="186385" y="614159"/>
                </a:lnTo>
                <a:lnTo>
                  <a:pt x="229158" y="630415"/>
                </a:lnTo>
                <a:lnTo>
                  <a:pt x="274599" y="640575"/>
                </a:lnTo>
                <a:lnTo>
                  <a:pt x="322224" y="644004"/>
                </a:lnTo>
                <a:lnTo>
                  <a:pt x="369836" y="640575"/>
                </a:lnTo>
                <a:lnTo>
                  <a:pt x="415290" y="630415"/>
                </a:lnTo>
                <a:lnTo>
                  <a:pt x="497674" y="592188"/>
                </a:lnTo>
                <a:lnTo>
                  <a:pt x="533628" y="565010"/>
                </a:lnTo>
                <a:lnTo>
                  <a:pt x="565416" y="533260"/>
                </a:lnTo>
                <a:lnTo>
                  <a:pt x="592531" y="497319"/>
                </a:lnTo>
                <a:lnTo>
                  <a:pt x="614502" y="457695"/>
                </a:lnTo>
                <a:lnTo>
                  <a:pt x="630809" y="415023"/>
                </a:lnTo>
                <a:lnTo>
                  <a:pt x="640956" y="369557"/>
                </a:lnTo>
                <a:lnTo>
                  <a:pt x="644448" y="321932"/>
                </a:lnTo>
                <a:close/>
              </a:path>
            </a:pathLst>
          </a:custGeom>
          <a:solidFill>
            <a:srgbClr val="EE3340"/>
          </a:solidFill>
        </p:spPr>
        <p:txBody>
          <a:bodyPr wrap="square" lIns="0" tIns="0" rIns="0" bIns="0" rtlCol="0"/>
          <a:lstStyle/>
          <a:p>
            <a:endParaRPr/>
          </a:p>
        </p:txBody>
      </p:sp>
      <p:sp>
        <p:nvSpPr>
          <p:cNvPr id="6" name="object 6">
            <a:extLst>
              <a:ext uri="{FF2B5EF4-FFF2-40B4-BE49-F238E27FC236}">
                <a16:creationId xmlns:a16="http://schemas.microsoft.com/office/drawing/2014/main" id="{DE89C3DA-500A-C5F3-9D97-19457CEAF6C2}"/>
              </a:ext>
            </a:extLst>
          </p:cNvPr>
          <p:cNvSpPr/>
          <p:nvPr/>
        </p:nvSpPr>
        <p:spPr>
          <a:xfrm>
            <a:off x="882942" y="576071"/>
            <a:ext cx="256540" cy="320040"/>
          </a:xfrm>
          <a:custGeom>
            <a:avLst/>
            <a:gdLst/>
            <a:ahLst/>
            <a:cxnLst/>
            <a:rect l="l" t="t" r="r" b="b"/>
            <a:pathLst>
              <a:path w="256540" h="320040">
                <a:moveTo>
                  <a:pt x="256197" y="38"/>
                </a:moveTo>
                <a:lnTo>
                  <a:pt x="234810" y="38"/>
                </a:lnTo>
                <a:lnTo>
                  <a:pt x="234810" y="285496"/>
                </a:lnTo>
                <a:lnTo>
                  <a:pt x="46748" y="33909"/>
                </a:lnTo>
                <a:lnTo>
                  <a:pt x="21450" y="0"/>
                </a:lnTo>
                <a:lnTo>
                  <a:pt x="0" y="0"/>
                </a:lnTo>
                <a:lnTo>
                  <a:pt x="0" y="319913"/>
                </a:lnTo>
                <a:lnTo>
                  <a:pt x="21450" y="319913"/>
                </a:lnTo>
                <a:lnTo>
                  <a:pt x="21450" y="33909"/>
                </a:lnTo>
                <a:lnTo>
                  <a:pt x="235140" y="319913"/>
                </a:lnTo>
                <a:lnTo>
                  <a:pt x="256197" y="319913"/>
                </a:lnTo>
                <a:lnTo>
                  <a:pt x="256197" y="285496"/>
                </a:lnTo>
                <a:lnTo>
                  <a:pt x="256197" y="38"/>
                </a:lnTo>
                <a:close/>
              </a:path>
            </a:pathLst>
          </a:custGeom>
          <a:solidFill>
            <a:srgbClr val="EE3340"/>
          </a:solidFill>
        </p:spPr>
        <p:txBody>
          <a:bodyPr wrap="square" lIns="0" tIns="0" rIns="0" bIns="0" rtlCol="0"/>
          <a:lstStyle/>
          <a:p>
            <a:endParaRPr/>
          </a:p>
        </p:txBody>
      </p:sp>
      <p:sp>
        <p:nvSpPr>
          <p:cNvPr id="10" name="TextBox 9">
            <a:extLst>
              <a:ext uri="{FF2B5EF4-FFF2-40B4-BE49-F238E27FC236}">
                <a16:creationId xmlns:a16="http://schemas.microsoft.com/office/drawing/2014/main" id="{D11BB690-1078-704A-D595-FFAA0E4F4A38}"/>
              </a:ext>
            </a:extLst>
          </p:cNvPr>
          <p:cNvSpPr txBox="1"/>
          <p:nvPr/>
        </p:nvSpPr>
        <p:spPr>
          <a:xfrm>
            <a:off x="1730205" y="700707"/>
            <a:ext cx="8579655" cy="510140"/>
          </a:xfrm>
          <a:prstGeom prst="rect">
            <a:avLst/>
          </a:prstGeom>
          <a:noFill/>
        </p:spPr>
        <p:txBody>
          <a:bodyPr wrap="square">
            <a:spAutoFit/>
          </a:bodyPr>
          <a:lstStyle/>
          <a:p>
            <a:pPr marL="0" marR="0">
              <a:lnSpc>
                <a:spcPct val="115000"/>
              </a:lnSpc>
              <a:spcAft>
                <a:spcPts val="800"/>
              </a:spcAft>
              <a:buNone/>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At the ENO, our people play a vital role in helping us create extraordinary encounters with opera and beyond, so it’s just as important that we reward people beyond their salary to recognise their contributions.</a:t>
            </a:r>
          </a:p>
        </p:txBody>
      </p:sp>
      <p:sp>
        <p:nvSpPr>
          <p:cNvPr id="12" name="TextBox 11">
            <a:extLst>
              <a:ext uri="{FF2B5EF4-FFF2-40B4-BE49-F238E27FC236}">
                <a16:creationId xmlns:a16="http://schemas.microsoft.com/office/drawing/2014/main" id="{C5C69BFA-63F4-F506-7A22-6CEFFCEA0B27}"/>
              </a:ext>
            </a:extLst>
          </p:cNvPr>
          <p:cNvSpPr txBox="1"/>
          <p:nvPr/>
        </p:nvSpPr>
        <p:spPr>
          <a:xfrm>
            <a:off x="1730205" y="5290899"/>
            <a:ext cx="3505200" cy="1531125"/>
          </a:xfrm>
          <a:prstGeom prst="rect">
            <a:avLst/>
          </a:prstGeom>
          <a:noFill/>
        </p:spPr>
        <p:txBody>
          <a:bodyPr wrap="square">
            <a:spAutoFit/>
          </a:bodyPr>
          <a:lstStyle/>
          <a:p>
            <a:pPr marL="0" marR="0">
              <a:lnSpc>
                <a:spcPct val="115000"/>
              </a:lnSpc>
              <a:spcAft>
                <a:spcPts val="800"/>
              </a:spcAft>
              <a:buNone/>
            </a:pPr>
            <a:r>
              <a:rPr lang="en-US" sz="1200" kern="100" dirty="0">
                <a:solidFill>
                  <a:srgbClr val="FF0000"/>
                </a:solidFill>
                <a:effectLst/>
                <a:latin typeface="BrownStd Light" panose="00010400010101010101" pitchFamily="2" charset="0"/>
                <a:ea typeface="Aptos" panose="020B0004020202020204" pitchFamily="34" charset="0"/>
                <a:cs typeface="Times New Roman" panose="02020603050405020304" pitchFamily="18" charset="0"/>
              </a:rPr>
              <a:t>Your Professional Development</a:t>
            </a:r>
          </a:p>
          <a:p>
            <a:pPr marL="171450" marR="0" indent="-171450">
              <a:lnSpc>
                <a:spcPct val="115000"/>
              </a:lnSpc>
              <a:spcAft>
                <a:spcPts val="600"/>
              </a:spcAft>
              <a:buFont typeface="Arial" panose="020B0604020202020204" pitchFamily="34" charset="0"/>
              <a:buChar char="•"/>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Annual Professional Development Review to support your personal and career ambitions and achievements</a:t>
            </a:r>
          </a:p>
          <a:p>
            <a:pPr marL="171450" marR="0" indent="-171450">
              <a:lnSpc>
                <a:spcPct val="115000"/>
              </a:lnSpc>
              <a:spcAft>
                <a:spcPts val="600"/>
              </a:spcAft>
              <a:buFont typeface="Arial" panose="020B0604020202020204" pitchFamily="34" charset="0"/>
              <a:buChar char="•"/>
            </a:pPr>
            <a:r>
              <a:rPr lang="en-US" sz="1200" kern="100" dirty="0">
                <a:solidFill>
                  <a:schemeClr val="tx1"/>
                </a:solidFill>
                <a:latin typeface="BrownStd Light" panose="00010400010101010101" pitchFamily="2" charset="0"/>
                <a:ea typeface="Aptos" panose="020B0004020202020204" pitchFamily="34" charset="0"/>
                <a:cs typeface="Times New Roman" panose="02020603050405020304" pitchFamily="18" charset="0"/>
              </a:rPr>
              <a:t>Opportunities for Sabbatical leave to invest in your learning, wellbeing and career goals</a:t>
            </a:r>
            <a:endPar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86BBCD81-09C5-5E1C-F53C-6035E9C83009}"/>
              </a:ext>
            </a:extLst>
          </p:cNvPr>
          <p:cNvSpPr txBox="1"/>
          <p:nvPr/>
        </p:nvSpPr>
        <p:spPr>
          <a:xfrm>
            <a:off x="6030688" y="2808781"/>
            <a:ext cx="3904451" cy="2322111"/>
          </a:xfrm>
          <a:prstGeom prst="rect">
            <a:avLst/>
          </a:prstGeom>
          <a:noFill/>
        </p:spPr>
        <p:txBody>
          <a:bodyPr wrap="square">
            <a:spAutoFit/>
          </a:bodyPr>
          <a:lstStyle/>
          <a:p>
            <a:pPr marL="0" marR="0">
              <a:lnSpc>
                <a:spcPct val="115000"/>
              </a:lnSpc>
              <a:spcAft>
                <a:spcPts val="800"/>
              </a:spcAft>
              <a:buNone/>
            </a:pPr>
            <a:r>
              <a:rPr lang="en-US" sz="1200" kern="100" dirty="0">
                <a:solidFill>
                  <a:srgbClr val="FF0000"/>
                </a:solidFill>
                <a:effectLst/>
                <a:latin typeface="BrownStd Light" panose="00010400010101010101" pitchFamily="2" charset="0"/>
                <a:ea typeface="Aptos" panose="020B0004020202020204" pitchFamily="34" charset="0"/>
                <a:cs typeface="Times New Roman" panose="02020603050405020304" pitchFamily="18" charset="0"/>
              </a:rPr>
              <a:t>Managing Money</a:t>
            </a:r>
          </a:p>
          <a:p>
            <a:pPr marL="171450" marR="0" lvl="0" indent="-171450">
              <a:lnSpc>
                <a:spcPct val="115000"/>
              </a:lnSpc>
              <a:spcAft>
                <a:spcPts val="600"/>
              </a:spcAft>
              <a:buSzPts val="1000"/>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Salary Sacrifice pension scheme with </a:t>
            </a:r>
            <a:r>
              <a:rPr lang="en-US" sz="1200" kern="100" dirty="0" err="1">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Natwest</a:t>
            </a: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 Cushon</a:t>
            </a:r>
          </a:p>
          <a:p>
            <a:pPr marL="171450" marR="0" lvl="0" indent="-171450">
              <a:lnSpc>
                <a:spcPct val="115000"/>
              </a:lnSpc>
              <a:spcAft>
                <a:spcPts val="600"/>
              </a:spcAft>
              <a:buSzPts val="1000"/>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Interest-free travel season ticket loans</a:t>
            </a:r>
          </a:p>
          <a:p>
            <a:pPr marL="171450" marR="0" lvl="0" indent="-171450">
              <a:lnSpc>
                <a:spcPct val="115000"/>
              </a:lnSpc>
              <a:spcAft>
                <a:spcPts val="600"/>
              </a:spcAft>
              <a:buSzPts val="1000"/>
              <a:buFont typeface="Arial" panose="020B0604020202020204" pitchFamily="34" charset="0"/>
              <a:buChar char="•"/>
              <a:tabLst>
                <a:tab pos="457200" algn="l"/>
              </a:tabLst>
            </a:pPr>
            <a:r>
              <a:rPr lang="en-US" sz="1200" kern="1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Annual pay review</a:t>
            </a:r>
          </a:p>
          <a:p>
            <a:pPr marL="171450" marR="0" lvl="0" indent="-171450">
              <a:lnSpc>
                <a:spcPct val="115000"/>
              </a:lnSpc>
              <a:spcAft>
                <a:spcPts val="600"/>
              </a:spcAft>
              <a:buSzPts val="1000"/>
              <a:buFont typeface="Arial" panose="020B0604020202020204" pitchFamily="34" charset="0"/>
              <a:buChar char="•"/>
              <a:tabLst>
                <a:tab pos="457200" algn="l"/>
              </a:tabLst>
            </a:pPr>
            <a:r>
              <a:rPr lang="en-US" sz="1200" dirty="0">
                <a:solidFill>
                  <a:schemeClr val="tx1"/>
                </a:solidFill>
                <a:effectLst/>
                <a:latin typeface="BrownStd Light" panose="00010400010101010101" pitchFamily="2" charset="0"/>
                <a:ea typeface="Aptos" panose="020B0004020202020204" pitchFamily="34" charset="0"/>
                <a:cs typeface="Times New Roman" panose="02020603050405020304" pitchFamily="18" charset="0"/>
              </a:rPr>
              <a:t>Discounts across various categories including: Travel, Wellness and Fitness, Electronics, Accessories, Food &amp; Drink and many more through Pebble</a:t>
            </a:r>
            <a:endParaRPr lang="en-US" sz="1200" dirty="0">
              <a:solidFill>
                <a:schemeClr val="tx1"/>
              </a:solidFill>
              <a:latin typeface="BrownStd Light" panose="00010400010101010101" pitchFamily="2" charset="0"/>
            </a:endParaRPr>
          </a:p>
        </p:txBody>
      </p:sp>
      <p:sp>
        <p:nvSpPr>
          <p:cNvPr id="28" name="TextBox 27">
            <a:extLst>
              <a:ext uri="{FF2B5EF4-FFF2-40B4-BE49-F238E27FC236}">
                <a16:creationId xmlns:a16="http://schemas.microsoft.com/office/drawing/2014/main" id="{0A234EBC-1C93-36CE-A797-ECBC3A3EDADE}"/>
              </a:ext>
            </a:extLst>
          </p:cNvPr>
          <p:cNvSpPr txBox="1"/>
          <p:nvPr/>
        </p:nvSpPr>
        <p:spPr>
          <a:xfrm>
            <a:off x="6225485" y="5213032"/>
            <a:ext cx="3904450" cy="1569660"/>
          </a:xfrm>
          <a:prstGeom prst="rect">
            <a:avLst/>
          </a:prstGeom>
          <a:noFill/>
        </p:spPr>
        <p:txBody>
          <a:bodyPr wrap="square">
            <a:spAutoFit/>
          </a:bodyPr>
          <a:lstStyle/>
          <a:p>
            <a:r>
              <a:rPr lang="en-US" sz="1600" b="1" dirty="0">
                <a:solidFill>
                  <a:srgbClr val="FF0000"/>
                </a:solidFill>
                <a:latin typeface="BrownStd Light" panose="00010400010101010101" pitchFamily="2" charset="0"/>
              </a:rPr>
              <a:t>“The variety of what we do is  amazing, from drinks receptions  and garden parties, to opportunities  to see performances from Stage,  Prompt or the Flys - every day is  different and exciting!”</a:t>
            </a:r>
          </a:p>
        </p:txBody>
      </p:sp>
      <p:sp>
        <p:nvSpPr>
          <p:cNvPr id="16" name="TextBox 15">
            <a:extLst>
              <a:ext uri="{FF2B5EF4-FFF2-40B4-BE49-F238E27FC236}">
                <a16:creationId xmlns:a16="http://schemas.microsoft.com/office/drawing/2014/main" id="{D7BA017B-3242-4E75-E347-2D1DFCBF17C0}"/>
              </a:ext>
            </a:extLst>
          </p:cNvPr>
          <p:cNvSpPr txBox="1"/>
          <p:nvPr/>
        </p:nvSpPr>
        <p:spPr>
          <a:xfrm>
            <a:off x="2899097" y="6829830"/>
            <a:ext cx="5968277" cy="282641"/>
          </a:xfrm>
          <a:prstGeom prst="rect">
            <a:avLst/>
          </a:prstGeom>
          <a:noFill/>
        </p:spPr>
        <p:txBody>
          <a:bodyPr wrap="square" rtlCol="0">
            <a:spAutoFit/>
          </a:bodyPr>
          <a:lstStyle/>
          <a:p>
            <a:r>
              <a:rPr lang="en-US" sz="1200" b="1" i="1" dirty="0">
                <a:latin typeface="BrownStd Light" panose="00010400010101010101" pitchFamily="2" charset="0"/>
              </a:rPr>
              <a:t>Please note that some of these extras vary depending on contract type or duration</a:t>
            </a:r>
            <a:r>
              <a:rPr lang="en-US" sz="1200" i="1" dirty="0"/>
              <a:t>.</a:t>
            </a:r>
          </a:p>
        </p:txBody>
      </p:sp>
    </p:spTree>
    <p:extLst>
      <p:ext uri="{BB962C8B-B14F-4D97-AF65-F5344CB8AC3E}">
        <p14:creationId xmlns:p14="http://schemas.microsoft.com/office/powerpoint/2010/main" val="2513584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24413-5311-B33B-460C-D364E84B30F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77F530A-0BAC-D1C7-A45E-7541CAEF9077}"/>
              </a:ext>
            </a:extLst>
          </p:cNvPr>
          <p:cNvSpPr txBox="1"/>
          <p:nvPr/>
        </p:nvSpPr>
        <p:spPr>
          <a:xfrm>
            <a:off x="7853301" y="541080"/>
            <a:ext cx="1882139" cy="135935"/>
          </a:xfrm>
          <a:prstGeom prst="rect">
            <a:avLst/>
          </a:prstGeom>
        </p:spPr>
        <p:txBody>
          <a:bodyPr vert="horz" wrap="square" lIns="0" tIns="12700" rIns="0" bIns="0" rtlCol="0">
            <a:spAutoFit/>
          </a:bodyPr>
          <a:lstStyle/>
          <a:p>
            <a:pPr marL="12700">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4" name="object 4">
            <a:extLst>
              <a:ext uri="{FF2B5EF4-FFF2-40B4-BE49-F238E27FC236}">
                <a16:creationId xmlns:a16="http://schemas.microsoft.com/office/drawing/2014/main" id="{792669F3-214A-6D39-3BA1-3B9FEFA793AE}"/>
              </a:ext>
            </a:extLst>
          </p:cNvPr>
          <p:cNvSpPr txBox="1"/>
          <p:nvPr/>
        </p:nvSpPr>
        <p:spPr>
          <a:xfrm>
            <a:off x="1618988" y="895728"/>
            <a:ext cx="4572000" cy="472758"/>
          </a:xfrm>
          <a:prstGeom prst="rect">
            <a:avLst/>
          </a:prstGeom>
        </p:spPr>
        <p:txBody>
          <a:bodyPr vert="horz" wrap="square" lIns="0" tIns="40005" rIns="0" bIns="0" rtlCol="0">
            <a:spAutoFit/>
          </a:bodyPr>
          <a:lstStyle/>
          <a:p>
            <a:pPr marL="12700" marR="5080">
              <a:lnSpc>
                <a:spcPts val="1480"/>
              </a:lnSpc>
              <a:spcBef>
                <a:spcPts val="315"/>
              </a:spcBef>
            </a:pPr>
            <a:r>
              <a:rPr lang="en-GB" spc="-35" dirty="0">
                <a:solidFill>
                  <a:srgbClr val="EF3340"/>
                </a:solidFill>
                <a:latin typeface="BrownStd Light" panose="00010400010101010101" pitchFamily="2" charset="0"/>
                <a:cs typeface="BrownPro"/>
              </a:rPr>
              <a:t>Lighting Programmer</a:t>
            </a:r>
          </a:p>
          <a:p>
            <a:pPr marL="12700" marR="5080">
              <a:lnSpc>
                <a:spcPts val="1480"/>
              </a:lnSpc>
              <a:spcBef>
                <a:spcPts val="315"/>
              </a:spcBef>
            </a:pPr>
            <a:endParaRPr b="1" dirty="0">
              <a:latin typeface="BrownStd" pitchFamily="2" charset="77"/>
              <a:cs typeface="BrownPro"/>
            </a:endParaRPr>
          </a:p>
        </p:txBody>
      </p:sp>
      <p:sp>
        <p:nvSpPr>
          <p:cNvPr id="5" name="object 5">
            <a:extLst>
              <a:ext uri="{FF2B5EF4-FFF2-40B4-BE49-F238E27FC236}">
                <a16:creationId xmlns:a16="http://schemas.microsoft.com/office/drawing/2014/main" id="{06AD0938-95E3-FD44-36A4-C43372B5631C}"/>
              </a:ext>
            </a:extLst>
          </p:cNvPr>
          <p:cNvSpPr txBox="1"/>
          <p:nvPr/>
        </p:nvSpPr>
        <p:spPr>
          <a:xfrm>
            <a:off x="1609918" y="1861753"/>
            <a:ext cx="8246191" cy="586827"/>
          </a:xfrm>
          <a:prstGeom prst="rect">
            <a:avLst/>
          </a:prstGeom>
        </p:spPr>
        <p:txBody>
          <a:bodyPr vert="horz" wrap="square" lIns="0" tIns="12700" rIns="0" bIns="0" numCol="1" rtlCol="0">
            <a:spAutoFit/>
          </a:bodyPr>
          <a:lstStyle/>
          <a:p>
            <a:pPr algn="just">
              <a:lnSpc>
                <a:spcPct val="115000"/>
              </a:lnSpc>
            </a:pPr>
            <a:endParaRPr lang="en-GB" sz="1100" dirty="0">
              <a:solidFill>
                <a:schemeClr val="tx1">
                  <a:lumMod val="85000"/>
                  <a:lumOff val="15000"/>
                </a:schemeClr>
              </a:solidFill>
              <a:latin typeface="BrownStd Light" panose="00010400010101010101" pitchFamily="2" charset="0"/>
              <a:ea typeface="Times New Roman" panose="02020603050405020304" pitchFamily="18" charset="0"/>
              <a:cs typeface="Arial" panose="020B0604020202020204" pitchFamily="34" charset="0"/>
            </a:endParaRPr>
          </a:p>
          <a:p>
            <a:pPr lvl="0" algn="l">
              <a:lnSpc>
                <a:spcPct val="115000"/>
              </a:lnSpc>
            </a:pPr>
            <a:endParaRPr lang="en-GB" sz="1100" b="1" dirty="0">
              <a:latin typeface="Gill Sans MT" panose="020B0502020104020203" pitchFamily="34" charset="0"/>
              <a:ea typeface="Times New Roman" panose="02020603050405020304" pitchFamily="18" charset="0"/>
              <a:cs typeface="Arial" panose="020B0604020202020204" pitchFamily="34" charset="0"/>
            </a:endParaRPr>
          </a:p>
          <a:p>
            <a:pPr algn="just"/>
            <a:r>
              <a:rPr lang="en-GB" sz="1200" dirty="0">
                <a:latin typeface="Gill Sans MT" panose="020B0502020104020203" pitchFamily="34" charset="0"/>
                <a:ea typeface="Times New Roman" panose="02020603050405020304" pitchFamily="18" charset="0"/>
                <a:cs typeface="Arial" panose="020B0604020202020204" pitchFamily="34" charset="0"/>
              </a:rPr>
              <a:t> </a:t>
            </a:r>
            <a:endParaRPr lang="en-GB" sz="1200" dirty="0">
              <a:solidFill>
                <a:schemeClr val="tx1">
                  <a:lumMod val="85000"/>
                  <a:lumOff val="15000"/>
                </a:schemeClr>
              </a:solidFill>
              <a:latin typeface="BrownStd" panose="02010804010101010102" pitchFamily="2" charset="0"/>
              <a:ea typeface="Calibri" panose="020F0502020204030204" pitchFamily="34" charset="0"/>
              <a:cs typeface="BrownStd" panose="02010804010101010102" pitchFamily="2" charset="0"/>
            </a:endParaRPr>
          </a:p>
        </p:txBody>
      </p:sp>
      <p:sp>
        <p:nvSpPr>
          <p:cNvPr id="8" name="object 8">
            <a:extLst>
              <a:ext uri="{FF2B5EF4-FFF2-40B4-BE49-F238E27FC236}">
                <a16:creationId xmlns:a16="http://schemas.microsoft.com/office/drawing/2014/main" id="{EB7B3DD3-B707-6F05-EBB6-0FF8A3C9F85C}"/>
              </a:ext>
            </a:extLst>
          </p:cNvPr>
          <p:cNvSpPr txBox="1"/>
          <p:nvPr/>
        </p:nvSpPr>
        <p:spPr>
          <a:xfrm>
            <a:off x="272672" y="3784601"/>
            <a:ext cx="738664" cy="3215789"/>
          </a:xfrm>
          <a:prstGeom prst="rect">
            <a:avLst/>
          </a:prstGeom>
        </p:spPr>
        <p:txBody>
          <a:bodyPr vert="vert270" wrap="square" lIns="0" tIns="70485" rIns="0" bIns="0" rtlCol="0">
            <a:spAutoFit/>
          </a:bodyPr>
          <a:lstStyle/>
          <a:p>
            <a:pPr marL="12700">
              <a:spcBef>
                <a:spcPts val="555"/>
              </a:spcBef>
            </a:pPr>
            <a:r>
              <a:rPr lang="en-US" sz="4800" spc="-204" dirty="0">
                <a:solidFill>
                  <a:srgbClr val="EF3340"/>
                </a:solidFill>
                <a:latin typeface="BrownStd Light" panose="00010400010101010101" pitchFamily="2" charset="0"/>
                <a:cs typeface="BrownPro-Thin"/>
              </a:rPr>
              <a:t>Applications</a:t>
            </a:r>
          </a:p>
        </p:txBody>
      </p:sp>
      <p:sp>
        <p:nvSpPr>
          <p:cNvPr id="9" name="object 9">
            <a:extLst>
              <a:ext uri="{FF2B5EF4-FFF2-40B4-BE49-F238E27FC236}">
                <a16:creationId xmlns:a16="http://schemas.microsoft.com/office/drawing/2014/main" id="{55A53FBC-1BF6-B13A-A4D1-5C30D883F6D8}"/>
              </a:ext>
            </a:extLst>
          </p:cNvPr>
          <p:cNvSpPr/>
          <p:nvPr/>
        </p:nvSpPr>
        <p:spPr>
          <a:xfrm>
            <a:off x="540013" y="579178"/>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6" name="TextBox 5">
            <a:extLst>
              <a:ext uri="{FF2B5EF4-FFF2-40B4-BE49-F238E27FC236}">
                <a16:creationId xmlns:a16="http://schemas.microsoft.com/office/drawing/2014/main" id="{0ECDD71C-2DEA-A09F-7A0C-2420A29D262D}"/>
              </a:ext>
            </a:extLst>
          </p:cNvPr>
          <p:cNvSpPr txBox="1"/>
          <p:nvPr/>
        </p:nvSpPr>
        <p:spPr>
          <a:xfrm>
            <a:off x="1582424" y="1609783"/>
            <a:ext cx="8153015" cy="2308324"/>
          </a:xfrm>
          <a:prstGeom prst="rect">
            <a:avLst/>
          </a:prstGeom>
          <a:noFill/>
        </p:spPr>
        <p:txBody>
          <a:bodyPr wrap="square">
            <a:spAutoFit/>
          </a:bodyPr>
          <a:lstStyle/>
          <a:p>
            <a:pPr marL="12700" marR="45085"/>
            <a:r>
              <a:rPr lang="en-GB" spc="-25" dirty="0">
                <a:solidFill>
                  <a:srgbClr val="FF0000"/>
                </a:solidFill>
                <a:latin typeface="BrownStd Light" pitchFamily="2" charset="77"/>
                <a:cs typeface="BrownPro"/>
              </a:rPr>
              <a:t>To Apply</a:t>
            </a:r>
          </a:p>
          <a:p>
            <a:pPr marL="12700" marR="45085"/>
            <a:endParaRPr lang="en-GB" spc="-25" dirty="0">
              <a:solidFill>
                <a:schemeClr val="tx1"/>
              </a:solidFill>
              <a:latin typeface="BrownStd Light" pitchFamily="2" charset="77"/>
              <a:cs typeface="BrownPro"/>
            </a:endParaRPr>
          </a:p>
          <a:p>
            <a:pPr marL="12700"/>
            <a:r>
              <a:rPr lang="en-GB" sz="1200" spc="-20" dirty="0">
                <a:solidFill>
                  <a:schemeClr val="tx1"/>
                </a:solidFill>
                <a:latin typeface="BrownStd Light" pitchFamily="2" charset="77"/>
              </a:rPr>
              <a:t>You can apply for this role on our careers site. </a:t>
            </a:r>
          </a:p>
          <a:p>
            <a:pPr marL="12700"/>
            <a:endParaRPr lang="en-GB" sz="1200" spc="-20" dirty="0">
              <a:solidFill>
                <a:schemeClr val="tx1"/>
              </a:solidFill>
              <a:latin typeface="BrownStd Light" pitchFamily="2" charset="77"/>
              <a:cs typeface="Times New Roman"/>
            </a:endParaRPr>
          </a:p>
          <a:p>
            <a:pPr marL="12700"/>
            <a:r>
              <a:rPr lang="en-GB" sz="1200" spc="-20" dirty="0">
                <a:solidFill>
                  <a:schemeClr val="tx1"/>
                </a:solidFill>
                <a:latin typeface="BrownStd Light" pitchFamily="2" charset="77"/>
                <a:cs typeface="Times New Roman"/>
              </a:rPr>
              <a:t>We’ll ask you for:</a:t>
            </a:r>
          </a:p>
          <a:p>
            <a:pPr marL="12700"/>
            <a:endParaRPr lang="en-GB" sz="1200" spc="-20" dirty="0">
              <a:solidFill>
                <a:schemeClr val="tx1"/>
              </a:solidFill>
              <a:latin typeface="BrownStd Light" pitchFamily="2" charset="77"/>
              <a:cs typeface="Times New Roman"/>
            </a:endParaRPr>
          </a:p>
          <a:p>
            <a:pPr marL="298450" indent="-285750">
              <a:buFont typeface="Arial" panose="020B0604020202020204" pitchFamily="34" charset="0"/>
              <a:buChar char="•"/>
            </a:pPr>
            <a:r>
              <a:rPr lang="en-GB" sz="1200" spc="-20" dirty="0">
                <a:solidFill>
                  <a:schemeClr val="tx1"/>
                </a:solidFill>
                <a:latin typeface="BrownStd Light" pitchFamily="2" charset="77"/>
                <a:cs typeface="Times New Roman"/>
              </a:rPr>
              <a:t>A copy of your CV</a:t>
            </a:r>
          </a:p>
          <a:p>
            <a:pPr marL="298450" indent="-285750">
              <a:buFont typeface="Arial" panose="020B0604020202020204" pitchFamily="34" charset="0"/>
              <a:buChar char="•"/>
            </a:pPr>
            <a:r>
              <a:rPr lang="en-GB" sz="1200" spc="-20" dirty="0">
                <a:solidFill>
                  <a:schemeClr val="tx1"/>
                </a:solidFill>
                <a:latin typeface="BrownStd Light" pitchFamily="2" charset="77"/>
                <a:cs typeface="Times New Roman"/>
              </a:rPr>
              <a:t>A cover letter</a:t>
            </a:r>
          </a:p>
          <a:p>
            <a:pPr marL="12700"/>
            <a:endParaRPr lang="en-GB" sz="1200" spc="-20" dirty="0">
              <a:solidFill>
                <a:schemeClr val="tx1"/>
              </a:solidFill>
              <a:latin typeface="BrownStd Light" pitchFamily="2" charset="77"/>
              <a:cs typeface="Times New Roman"/>
            </a:endParaRPr>
          </a:p>
          <a:p>
            <a:pPr marL="12700" algn="just"/>
            <a:r>
              <a:rPr lang="en-GB" sz="1200" spc="-20" dirty="0">
                <a:solidFill>
                  <a:schemeClr val="tx1"/>
                </a:solidFill>
                <a:latin typeface="BrownStd Light" pitchFamily="2" charset="77"/>
              </a:rPr>
              <a:t>Due to the high volume of applications we receive, we are only available to provide individual feedback to those candidates who reach the interview stage.</a:t>
            </a:r>
          </a:p>
        </p:txBody>
      </p:sp>
      <p:sp>
        <p:nvSpPr>
          <p:cNvPr id="10" name="TextBox 9">
            <a:extLst>
              <a:ext uri="{FF2B5EF4-FFF2-40B4-BE49-F238E27FC236}">
                <a16:creationId xmlns:a16="http://schemas.microsoft.com/office/drawing/2014/main" id="{C4D16CD2-AA27-3492-DC04-E3D1B759FD3F}"/>
              </a:ext>
            </a:extLst>
          </p:cNvPr>
          <p:cNvSpPr txBox="1"/>
          <p:nvPr/>
        </p:nvSpPr>
        <p:spPr>
          <a:xfrm>
            <a:off x="1548860" y="4435377"/>
            <a:ext cx="8273685" cy="1015663"/>
          </a:xfrm>
          <a:prstGeom prst="rect">
            <a:avLst/>
          </a:prstGeom>
          <a:noFill/>
        </p:spPr>
        <p:txBody>
          <a:bodyPr wrap="square">
            <a:spAutoFit/>
          </a:bodyPr>
          <a:lstStyle/>
          <a:p>
            <a:pPr marL="12700"/>
            <a:r>
              <a:rPr lang="en-GB" sz="1200" spc="-15" dirty="0">
                <a:solidFill>
                  <a:srgbClr val="FF0000"/>
                </a:solidFill>
                <a:latin typeface="BrownStd Light" pitchFamily="2" charset="77"/>
                <a:cs typeface="BrownPro-Light"/>
              </a:rPr>
              <a:t>Application Deadline</a:t>
            </a:r>
          </a:p>
          <a:p>
            <a:pPr marL="12700"/>
            <a:r>
              <a:rPr lang="en-GB" sz="1200" spc="-15" dirty="0">
                <a:solidFill>
                  <a:schemeClr val="tx1"/>
                </a:solidFill>
                <a:latin typeface="BrownStd Light" pitchFamily="2" charset="77"/>
                <a:cs typeface="BrownPro-Light"/>
              </a:rPr>
              <a:t>5pm, Sunday 11 October 2026</a:t>
            </a:r>
          </a:p>
          <a:p>
            <a:pPr marL="12700"/>
            <a:endParaRPr lang="en-GB" sz="1200" spc="-15" dirty="0">
              <a:solidFill>
                <a:schemeClr val="bg1">
                  <a:lumMod val="50000"/>
                </a:schemeClr>
              </a:solidFill>
              <a:latin typeface="BrownStd Light" pitchFamily="2" charset="77"/>
              <a:cs typeface="BrownPro-Light"/>
            </a:endParaRPr>
          </a:p>
          <a:p>
            <a:pPr marL="12700"/>
            <a:r>
              <a:rPr lang="en-GB" sz="1200" spc="-15" dirty="0">
                <a:solidFill>
                  <a:srgbClr val="FF0000"/>
                </a:solidFill>
                <a:latin typeface="BrownStd Light" pitchFamily="2" charset="77"/>
                <a:cs typeface="BrownPro-Light"/>
              </a:rPr>
              <a:t>Interviews</a:t>
            </a:r>
          </a:p>
          <a:p>
            <a:pPr marL="12700"/>
            <a:r>
              <a:rPr lang="en-GB" sz="1200" spc="-15" dirty="0">
                <a:solidFill>
                  <a:schemeClr val="tx1"/>
                </a:solidFill>
                <a:latin typeface="BrownStd Light" pitchFamily="2" charset="77"/>
                <a:cs typeface="BrownPro-Light"/>
              </a:rPr>
              <a:t>15 &amp; 16 September 2026</a:t>
            </a:r>
          </a:p>
        </p:txBody>
      </p:sp>
      <p:pic>
        <p:nvPicPr>
          <p:cNvPr id="7" name="Picture 6" descr="A black background with purple and green squares&#10;&#10;AI-generated content may be incorrect.">
            <a:extLst>
              <a:ext uri="{FF2B5EF4-FFF2-40B4-BE49-F238E27FC236}">
                <a16:creationId xmlns:a16="http://schemas.microsoft.com/office/drawing/2014/main" id="{07787DD9-7879-4944-98B8-42C8A3C05A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8988" y="6319961"/>
            <a:ext cx="1466850" cy="707022"/>
          </a:xfrm>
          <a:prstGeom prst="rect">
            <a:avLst/>
          </a:prstGeom>
        </p:spPr>
      </p:pic>
      <p:sp>
        <p:nvSpPr>
          <p:cNvPr id="11" name="TextBox 10">
            <a:extLst>
              <a:ext uri="{FF2B5EF4-FFF2-40B4-BE49-F238E27FC236}">
                <a16:creationId xmlns:a16="http://schemas.microsoft.com/office/drawing/2014/main" id="{335552B3-BEE2-8B65-E20C-E6733872B3DB}"/>
              </a:ext>
            </a:extLst>
          </p:cNvPr>
          <p:cNvSpPr txBox="1"/>
          <p:nvPr/>
        </p:nvSpPr>
        <p:spPr>
          <a:xfrm>
            <a:off x="3289300" y="6325195"/>
            <a:ext cx="6705600" cy="646331"/>
          </a:xfrm>
          <a:prstGeom prst="rect">
            <a:avLst/>
          </a:prstGeom>
          <a:noFill/>
        </p:spPr>
        <p:txBody>
          <a:bodyPr wrap="square">
            <a:spAutoFit/>
          </a:bodyPr>
          <a:lstStyle/>
          <a:p>
            <a:pPr marL="12700" algn="just"/>
            <a:r>
              <a:rPr lang="en-US" sz="1200" spc="-20" dirty="0">
                <a:solidFill>
                  <a:schemeClr val="tx1"/>
                </a:solidFill>
                <a:latin typeface="BrownStd Light" pitchFamily="2" charset="77"/>
              </a:rPr>
              <a:t>We’re proud to be a Disability Confident Employer. If you’d like to apply through the Disability Confident Guaranteed Interview Scheme or require any reasonable adjustments for the application process, please email workwithus@eno.org</a:t>
            </a:r>
            <a:endParaRPr lang="en-GB" sz="1200" spc="-20" dirty="0">
              <a:solidFill>
                <a:schemeClr val="tx1"/>
              </a:solidFill>
              <a:latin typeface="BrownStd Light" pitchFamily="2" charset="77"/>
            </a:endParaRPr>
          </a:p>
        </p:txBody>
      </p:sp>
    </p:spTree>
    <p:extLst>
      <p:ext uri="{BB962C8B-B14F-4D97-AF65-F5344CB8AC3E}">
        <p14:creationId xmlns:p14="http://schemas.microsoft.com/office/powerpoint/2010/main" val="1525398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1E187-C0C0-DD0A-CDD9-206ED3407E3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1C2E161-C4C7-2356-97E9-D47A25E9AFBB}"/>
              </a:ext>
            </a:extLst>
          </p:cNvPr>
          <p:cNvSpPr txBox="1"/>
          <p:nvPr/>
        </p:nvSpPr>
        <p:spPr>
          <a:xfrm>
            <a:off x="7853301" y="541080"/>
            <a:ext cx="1882139" cy="135935"/>
          </a:xfrm>
          <a:prstGeom prst="rect">
            <a:avLst/>
          </a:prstGeom>
        </p:spPr>
        <p:txBody>
          <a:bodyPr vert="horz" wrap="square" lIns="0" tIns="12700" rIns="0" bIns="0" rtlCol="0">
            <a:spAutoFit/>
          </a:bodyPr>
          <a:lstStyle/>
          <a:p>
            <a:pPr marL="12700">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4" name="object 4">
            <a:extLst>
              <a:ext uri="{FF2B5EF4-FFF2-40B4-BE49-F238E27FC236}">
                <a16:creationId xmlns:a16="http://schemas.microsoft.com/office/drawing/2014/main" id="{7E150D50-BEFD-0723-C91E-38CC8612E12B}"/>
              </a:ext>
            </a:extLst>
          </p:cNvPr>
          <p:cNvSpPr txBox="1"/>
          <p:nvPr/>
        </p:nvSpPr>
        <p:spPr>
          <a:xfrm>
            <a:off x="1618988" y="895728"/>
            <a:ext cx="6470912" cy="241926"/>
          </a:xfrm>
          <a:prstGeom prst="rect">
            <a:avLst/>
          </a:prstGeom>
        </p:spPr>
        <p:txBody>
          <a:bodyPr vert="horz" wrap="square" lIns="0" tIns="40005" rIns="0" bIns="0" rtlCol="0">
            <a:spAutoFit/>
          </a:bodyPr>
          <a:lstStyle/>
          <a:p>
            <a:pPr marL="12700" marR="5080">
              <a:lnSpc>
                <a:spcPts val="1480"/>
              </a:lnSpc>
              <a:spcBef>
                <a:spcPts val="315"/>
              </a:spcBef>
            </a:pPr>
            <a:r>
              <a:rPr lang="en-GB" dirty="0">
                <a:solidFill>
                  <a:srgbClr val="FF0000"/>
                </a:solidFill>
                <a:latin typeface="BrownStd Light" panose="00010400010101010101" pitchFamily="2" charset="0"/>
                <a:cs typeface="Times New Roman" panose="02020603050405020304" pitchFamily="18" charset="0"/>
              </a:rPr>
              <a:t>Backstage Secrets to Success </a:t>
            </a:r>
            <a:endParaRPr dirty="0">
              <a:solidFill>
                <a:srgbClr val="FF0000"/>
              </a:solidFill>
              <a:latin typeface="BrownStd" pitchFamily="2" charset="77"/>
              <a:cs typeface="BrownPro"/>
            </a:endParaRPr>
          </a:p>
        </p:txBody>
      </p:sp>
      <p:sp>
        <p:nvSpPr>
          <p:cNvPr id="5" name="object 5">
            <a:extLst>
              <a:ext uri="{FF2B5EF4-FFF2-40B4-BE49-F238E27FC236}">
                <a16:creationId xmlns:a16="http://schemas.microsoft.com/office/drawing/2014/main" id="{E9940C89-A8A6-CEB3-2CFA-0038C8D70621}"/>
              </a:ext>
            </a:extLst>
          </p:cNvPr>
          <p:cNvSpPr txBox="1"/>
          <p:nvPr/>
        </p:nvSpPr>
        <p:spPr>
          <a:xfrm>
            <a:off x="1609918" y="1861753"/>
            <a:ext cx="8246191" cy="586827"/>
          </a:xfrm>
          <a:prstGeom prst="rect">
            <a:avLst/>
          </a:prstGeom>
        </p:spPr>
        <p:txBody>
          <a:bodyPr vert="horz" wrap="square" lIns="0" tIns="12700" rIns="0" bIns="0" numCol="1" rtlCol="0">
            <a:spAutoFit/>
          </a:bodyPr>
          <a:lstStyle/>
          <a:p>
            <a:pPr algn="just">
              <a:lnSpc>
                <a:spcPct val="115000"/>
              </a:lnSpc>
            </a:pPr>
            <a:endParaRPr lang="en-GB" sz="1100" dirty="0">
              <a:solidFill>
                <a:schemeClr val="tx1">
                  <a:lumMod val="85000"/>
                  <a:lumOff val="15000"/>
                </a:schemeClr>
              </a:solidFill>
              <a:latin typeface="BrownStd Light" panose="00010400010101010101" pitchFamily="2" charset="0"/>
              <a:ea typeface="Times New Roman" panose="02020603050405020304" pitchFamily="18" charset="0"/>
              <a:cs typeface="Arial" panose="020B0604020202020204" pitchFamily="34" charset="0"/>
            </a:endParaRPr>
          </a:p>
          <a:p>
            <a:pPr lvl="0" algn="l">
              <a:lnSpc>
                <a:spcPct val="115000"/>
              </a:lnSpc>
            </a:pPr>
            <a:endParaRPr lang="en-GB" sz="1100" b="1" dirty="0">
              <a:latin typeface="Gill Sans MT" panose="020B0502020104020203" pitchFamily="34" charset="0"/>
              <a:ea typeface="Times New Roman" panose="02020603050405020304" pitchFamily="18" charset="0"/>
              <a:cs typeface="Arial" panose="020B0604020202020204" pitchFamily="34" charset="0"/>
            </a:endParaRPr>
          </a:p>
          <a:p>
            <a:pPr algn="just"/>
            <a:r>
              <a:rPr lang="en-GB" sz="1200" dirty="0">
                <a:latin typeface="Gill Sans MT" panose="020B0502020104020203" pitchFamily="34" charset="0"/>
                <a:ea typeface="Times New Roman" panose="02020603050405020304" pitchFamily="18" charset="0"/>
                <a:cs typeface="Arial" panose="020B0604020202020204" pitchFamily="34" charset="0"/>
              </a:rPr>
              <a:t> </a:t>
            </a:r>
            <a:endParaRPr lang="en-GB" sz="1200" dirty="0">
              <a:solidFill>
                <a:schemeClr val="tx1">
                  <a:lumMod val="85000"/>
                  <a:lumOff val="15000"/>
                </a:schemeClr>
              </a:solidFill>
              <a:latin typeface="BrownStd" panose="02010804010101010102" pitchFamily="2" charset="0"/>
              <a:ea typeface="Calibri" panose="020F0502020204030204" pitchFamily="34" charset="0"/>
              <a:cs typeface="BrownStd" panose="02010804010101010102" pitchFamily="2" charset="0"/>
            </a:endParaRPr>
          </a:p>
        </p:txBody>
      </p:sp>
      <p:sp>
        <p:nvSpPr>
          <p:cNvPr id="8" name="object 8">
            <a:extLst>
              <a:ext uri="{FF2B5EF4-FFF2-40B4-BE49-F238E27FC236}">
                <a16:creationId xmlns:a16="http://schemas.microsoft.com/office/drawing/2014/main" id="{23E64FFD-70B6-0FCD-560D-8FADDC7360E1}"/>
              </a:ext>
            </a:extLst>
          </p:cNvPr>
          <p:cNvSpPr txBox="1"/>
          <p:nvPr/>
        </p:nvSpPr>
        <p:spPr>
          <a:xfrm>
            <a:off x="272672" y="3784601"/>
            <a:ext cx="738664" cy="3215789"/>
          </a:xfrm>
          <a:prstGeom prst="rect">
            <a:avLst/>
          </a:prstGeom>
        </p:spPr>
        <p:txBody>
          <a:bodyPr vert="vert270" wrap="square" lIns="0" tIns="70485" rIns="0" bIns="0" rtlCol="0">
            <a:spAutoFit/>
          </a:bodyPr>
          <a:lstStyle/>
          <a:p>
            <a:pPr marL="12700">
              <a:spcBef>
                <a:spcPts val="555"/>
              </a:spcBef>
            </a:pPr>
            <a:r>
              <a:rPr lang="en-US" sz="4800" spc="-204" dirty="0">
                <a:solidFill>
                  <a:srgbClr val="EF3340"/>
                </a:solidFill>
                <a:latin typeface="BrownStd Light" panose="00010400010101010101" pitchFamily="2" charset="0"/>
                <a:cs typeface="BrownPro-Thin"/>
              </a:rPr>
              <a:t>Applications</a:t>
            </a:r>
          </a:p>
        </p:txBody>
      </p:sp>
      <p:sp>
        <p:nvSpPr>
          <p:cNvPr id="9" name="object 9">
            <a:extLst>
              <a:ext uri="{FF2B5EF4-FFF2-40B4-BE49-F238E27FC236}">
                <a16:creationId xmlns:a16="http://schemas.microsoft.com/office/drawing/2014/main" id="{F827C708-797C-4B8D-6740-1DBD69CCC411}"/>
              </a:ext>
            </a:extLst>
          </p:cNvPr>
          <p:cNvSpPr/>
          <p:nvPr/>
        </p:nvSpPr>
        <p:spPr>
          <a:xfrm>
            <a:off x="540013" y="579178"/>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7" name="TextBox 6">
            <a:extLst>
              <a:ext uri="{FF2B5EF4-FFF2-40B4-BE49-F238E27FC236}">
                <a16:creationId xmlns:a16="http://schemas.microsoft.com/office/drawing/2014/main" id="{961CC7CA-8C27-DCDC-BF85-623BF7D199D5}"/>
              </a:ext>
            </a:extLst>
          </p:cNvPr>
          <p:cNvSpPr txBox="1"/>
          <p:nvPr/>
        </p:nvSpPr>
        <p:spPr>
          <a:xfrm>
            <a:off x="1536700" y="1356367"/>
            <a:ext cx="8621366" cy="6301212"/>
          </a:xfrm>
          <a:prstGeom prst="rect">
            <a:avLst/>
          </a:prstGeom>
          <a:noFill/>
        </p:spPr>
        <p:txBody>
          <a:bodyPr wrap="square">
            <a:spAutoFit/>
          </a:bodyPr>
          <a:lstStyle/>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Read the job description carefully</a:t>
            </a:r>
            <a:br>
              <a:rPr lang="en-US" sz="1050" dirty="0">
                <a:solidFill>
                  <a:schemeClr val="bg1">
                    <a:lumMod val="50000"/>
                  </a:schemeClr>
                </a:solidFill>
                <a:effectLst/>
                <a:latin typeface="BrownStd Light" panose="00010400010101010101" pitchFamily="2" charset="0"/>
                <a:ea typeface="Times New Roman" panose="02020603050405020304" pitchFamily="18" charset="0"/>
              </a:rPr>
            </a:br>
            <a:r>
              <a:rPr lang="en-US" sz="1050" dirty="0">
                <a:solidFill>
                  <a:schemeClr val="tx1"/>
                </a:solidFill>
                <a:latin typeface="BrownStd Light" panose="00010400010101010101" pitchFamily="2" charset="0"/>
                <a:ea typeface="Times New Roman" panose="02020603050405020304" pitchFamily="18" charset="0"/>
              </a:rPr>
              <a:t>The job description is your score and every note counts. </a:t>
            </a:r>
            <a:r>
              <a:rPr lang="en-US" sz="1050" dirty="0">
                <a:solidFill>
                  <a:schemeClr val="tx1"/>
                </a:solidFill>
                <a:effectLst/>
                <a:latin typeface="BrownStd Light" panose="00010400010101010101" pitchFamily="2" charset="0"/>
                <a:ea typeface="Times New Roman" panose="02020603050405020304" pitchFamily="18" charset="0"/>
              </a:rPr>
              <a:t>This will help you understand whether the role is a good fit and what is required, so you can tailor your application effectively.</a:t>
            </a:r>
          </a:p>
          <a:p>
            <a:pPr marL="0" marR="0">
              <a:buNone/>
            </a:pPr>
            <a:endParaRPr lang="en-US" sz="1050" dirty="0">
              <a:solidFill>
                <a:srgbClr val="FF0000"/>
              </a:solidFill>
              <a:effectLst/>
              <a:latin typeface="BrownStd Light" panose="00010400010101010101" pitchFamily="2" charset="0"/>
              <a:ea typeface="Times New Roman" panose="02020603050405020304" pitchFamily="18" charset="0"/>
            </a:endParaRPr>
          </a:p>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Read the application requirements carefully</a:t>
            </a:r>
            <a:br>
              <a:rPr lang="en-US" sz="1050" dirty="0">
                <a:solidFill>
                  <a:srgbClr val="FF0000"/>
                </a:solidFill>
                <a:effectLst/>
                <a:latin typeface="BrownStd Light" panose="00010400010101010101" pitchFamily="2" charset="0"/>
                <a:ea typeface="Times New Roman" panose="02020603050405020304" pitchFamily="18" charset="0"/>
              </a:rPr>
            </a:br>
            <a:r>
              <a:rPr lang="en-US" sz="1050" dirty="0">
                <a:solidFill>
                  <a:schemeClr val="tx1"/>
                </a:solidFill>
                <a:effectLst/>
                <a:latin typeface="BrownStd Light" panose="00010400010101010101" pitchFamily="2" charset="0"/>
                <a:ea typeface="Times New Roman" panose="02020603050405020304" pitchFamily="18" charset="0"/>
              </a:rPr>
              <a:t>Before your first act make sure you know your cues and stage directions. Check for any word limits, additional tasks, or submission deadlines.</a:t>
            </a:r>
          </a:p>
          <a:p>
            <a:pPr marL="0" marR="0">
              <a:buNone/>
            </a:pPr>
            <a:endParaRPr lang="en-US" sz="1050" dirty="0">
              <a:solidFill>
                <a:schemeClr val="bg1">
                  <a:lumMod val="50000"/>
                </a:schemeClr>
              </a:solidFill>
              <a:effectLst/>
              <a:latin typeface="BrownStd Light" panose="00010400010101010101" pitchFamily="2" charset="0"/>
              <a:ea typeface="Times New Roman" panose="02020603050405020304" pitchFamily="18" charset="0"/>
            </a:endParaRPr>
          </a:p>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Tailor your cover letter</a:t>
            </a:r>
            <a:br>
              <a:rPr lang="en-US" sz="1050" dirty="0">
                <a:solidFill>
                  <a:schemeClr val="bg1">
                    <a:lumMod val="50000"/>
                  </a:schemeClr>
                </a:solidFill>
                <a:effectLst/>
                <a:latin typeface="BrownStd Light" panose="00010400010101010101" pitchFamily="2" charset="0"/>
                <a:ea typeface="Times New Roman" panose="02020603050405020304" pitchFamily="18" charset="0"/>
              </a:rPr>
            </a:br>
            <a:r>
              <a:rPr lang="en-US" sz="1050" dirty="0">
                <a:solidFill>
                  <a:schemeClr val="tx1"/>
                </a:solidFill>
                <a:effectLst/>
                <a:latin typeface="BrownStd Light" panose="00010400010101010101" pitchFamily="2" charset="0"/>
                <a:ea typeface="Times New Roman" panose="02020603050405020304" pitchFamily="18" charset="0"/>
              </a:rPr>
              <a:t>Your cover letter is your aria- your chance to shine. Use this to tell us things that we can’t see on your CV for example: why you want to work with us, how our values align with yours, and any transferable skills that make you a great fit for the role.</a:t>
            </a:r>
          </a:p>
          <a:p>
            <a:pPr marL="0" marR="0">
              <a:buNone/>
            </a:pPr>
            <a:endParaRPr lang="en-US" sz="1050" dirty="0">
              <a:solidFill>
                <a:schemeClr val="bg1">
                  <a:lumMod val="50000"/>
                </a:schemeClr>
              </a:solidFill>
              <a:effectLst/>
              <a:latin typeface="BrownStd Light" panose="00010400010101010101" pitchFamily="2" charset="0"/>
              <a:ea typeface="Times New Roman" panose="02020603050405020304" pitchFamily="18" charset="0"/>
            </a:endParaRPr>
          </a:p>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Check your application</a:t>
            </a:r>
            <a:br>
              <a:rPr lang="en-US" sz="1050" dirty="0">
                <a:solidFill>
                  <a:schemeClr val="bg1">
                    <a:lumMod val="50000"/>
                  </a:schemeClr>
                </a:solidFill>
                <a:effectLst/>
                <a:latin typeface="BrownStd Light" panose="00010400010101010101" pitchFamily="2" charset="0"/>
                <a:ea typeface="Times New Roman" panose="02020603050405020304" pitchFamily="18" charset="0"/>
              </a:rPr>
            </a:br>
            <a:r>
              <a:rPr lang="en-US" sz="1050" dirty="0">
                <a:solidFill>
                  <a:schemeClr val="tx1"/>
                </a:solidFill>
                <a:effectLst/>
                <a:latin typeface="BrownStd Light" panose="00010400010101010101" pitchFamily="2" charset="0"/>
                <a:ea typeface="Times New Roman" panose="02020603050405020304" pitchFamily="18" charset="0"/>
              </a:rPr>
              <a:t>Before submitting, review spelling and grammar, ensure attachments are included and correctly named, and double-check that your contact details are accurate and up to date. This is not a rehearsal. We repeat, this is not a rehearsal! </a:t>
            </a:r>
          </a:p>
          <a:p>
            <a:pPr marL="0" marR="0">
              <a:buNone/>
            </a:pPr>
            <a:endParaRPr lang="en-US" sz="1050" dirty="0">
              <a:solidFill>
                <a:schemeClr val="bg1">
                  <a:lumMod val="50000"/>
                </a:schemeClr>
              </a:solidFill>
              <a:effectLst/>
              <a:latin typeface="BrownStd Light" panose="00010400010101010101" pitchFamily="2" charset="0"/>
              <a:ea typeface="Times New Roman" panose="02020603050405020304" pitchFamily="18" charset="0"/>
            </a:endParaRPr>
          </a:p>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Prepare for your interview</a:t>
            </a:r>
            <a:br>
              <a:rPr lang="en-US" sz="1050" dirty="0">
                <a:solidFill>
                  <a:schemeClr val="bg1">
                    <a:lumMod val="50000"/>
                  </a:schemeClr>
                </a:solidFill>
                <a:effectLst/>
                <a:latin typeface="BrownStd Light" panose="00010400010101010101" pitchFamily="2" charset="0"/>
                <a:ea typeface="Times New Roman" panose="02020603050405020304" pitchFamily="18" charset="0"/>
              </a:rPr>
            </a:br>
            <a:r>
              <a:rPr lang="en-US" sz="1050" dirty="0">
                <a:solidFill>
                  <a:schemeClr val="tx1"/>
                </a:solidFill>
                <a:effectLst/>
                <a:latin typeface="BrownStd Light" panose="00010400010101010101" pitchFamily="2" charset="0"/>
                <a:ea typeface="Times New Roman" panose="02020603050405020304" pitchFamily="18" charset="0"/>
              </a:rPr>
              <a:t>Research the </a:t>
            </a:r>
            <a:r>
              <a:rPr lang="en-US" sz="1050" dirty="0" err="1">
                <a:solidFill>
                  <a:schemeClr val="tx1"/>
                </a:solidFill>
                <a:effectLst/>
                <a:latin typeface="BrownStd Light" panose="00010400010101010101" pitchFamily="2" charset="0"/>
                <a:ea typeface="Times New Roman" panose="02020603050405020304" pitchFamily="18" charset="0"/>
              </a:rPr>
              <a:t>organisation</a:t>
            </a:r>
            <a:r>
              <a:rPr lang="en-US" sz="1050" dirty="0">
                <a:solidFill>
                  <a:schemeClr val="tx1"/>
                </a:solidFill>
                <a:effectLst/>
                <a:latin typeface="BrownStd Light" panose="00010400010101010101" pitchFamily="2" charset="0"/>
                <a:ea typeface="Times New Roman" panose="02020603050405020304" pitchFamily="18" charset="0"/>
              </a:rPr>
              <a:t>, be ready to discuss experience mentioned on your CV, and think about questions you’d like to ask us. See the interview as a duet where each voice is equally as important.</a:t>
            </a:r>
          </a:p>
          <a:p>
            <a:pPr marL="0" marR="0">
              <a:buNone/>
            </a:pPr>
            <a:endParaRPr lang="en-US" sz="1050" dirty="0">
              <a:solidFill>
                <a:schemeClr val="bg1">
                  <a:lumMod val="50000"/>
                </a:schemeClr>
              </a:solidFill>
              <a:effectLst/>
              <a:latin typeface="BrownStd Light" panose="00010400010101010101" pitchFamily="2" charset="0"/>
              <a:ea typeface="Times New Roman" panose="02020603050405020304" pitchFamily="18" charset="0"/>
            </a:endParaRPr>
          </a:p>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Use AI tools mindfully</a:t>
            </a:r>
            <a:br>
              <a:rPr lang="en-US" sz="1050" dirty="0">
                <a:solidFill>
                  <a:srgbClr val="FF0000"/>
                </a:solidFill>
                <a:effectLst/>
                <a:latin typeface="BrownStd Light" panose="00010400010101010101" pitchFamily="2" charset="0"/>
                <a:ea typeface="Times New Roman" panose="02020603050405020304" pitchFamily="18" charset="0"/>
              </a:rPr>
            </a:br>
            <a:r>
              <a:rPr lang="en-US" sz="1050" dirty="0">
                <a:solidFill>
                  <a:schemeClr val="tx1"/>
                </a:solidFill>
                <a:effectLst/>
                <a:latin typeface="BrownStd Light" panose="00010400010101010101" pitchFamily="2" charset="0"/>
                <a:ea typeface="Times New Roman" panose="02020603050405020304" pitchFamily="18" charset="0"/>
              </a:rPr>
              <a:t>AI is a brilliant tool that’s transforming how we work however, please ensure your application is honest and a true reflection of your experience. You can use AI to check grammar and spelling, improve structure and formatting, research the </a:t>
            </a:r>
            <a:r>
              <a:rPr lang="en-US" sz="1050" dirty="0" err="1">
                <a:solidFill>
                  <a:schemeClr val="tx1"/>
                </a:solidFill>
                <a:effectLst/>
                <a:latin typeface="BrownStd Light" panose="00010400010101010101" pitchFamily="2" charset="0"/>
                <a:ea typeface="Times New Roman" panose="02020603050405020304" pitchFamily="18" charset="0"/>
              </a:rPr>
              <a:t>organisation</a:t>
            </a:r>
            <a:r>
              <a:rPr lang="en-US" sz="1050" dirty="0">
                <a:solidFill>
                  <a:schemeClr val="tx1"/>
                </a:solidFill>
                <a:latin typeface="BrownStd Light" panose="00010400010101010101" pitchFamily="2" charset="0"/>
                <a:ea typeface="Times New Roman" panose="02020603050405020304" pitchFamily="18" charset="0"/>
              </a:rPr>
              <a:t> </a:t>
            </a:r>
            <a:r>
              <a:rPr lang="en-US" sz="1050" dirty="0">
                <a:solidFill>
                  <a:schemeClr val="tx1"/>
                </a:solidFill>
                <a:effectLst/>
                <a:latin typeface="BrownStd Light" panose="00010400010101010101" pitchFamily="2" charset="0"/>
                <a:ea typeface="Times New Roman" panose="02020603050405020304" pitchFamily="18" charset="0"/>
              </a:rPr>
              <a:t>or </a:t>
            </a:r>
            <a:r>
              <a:rPr lang="en-US" sz="1050" dirty="0">
                <a:solidFill>
                  <a:schemeClr val="tx1"/>
                </a:solidFill>
                <a:latin typeface="BrownStd Light" panose="00010400010101010101" pitchFamily="2" charset="0"/>
                <a:ea typeface="Times New Roman" panose="02020603050405020304" pitchFamily="18" charset="0"/>
              </a:rPr>
              <a:t>rehearse </a:t>
            </a:r>
            <a:r>
              <a:rPr lang="en-US" sz="1050" dirty="0">
                <a:solidFill>
                  <a:schemeClr val="tx1"/>
                </a:solidFill>
                <a:effectLst/>
                <a:latin typeface="BrownStd Light" panose="00010400010101010101" pitchFamily="2" charset="0"/>
                <a:ea typeface="Times New Roman" panose="02020603050405020304" pitchFamily="18" charset="0"/>
              </a:rPr>
              <a:t>mock interviews but remember when the curtain rises, we want to see the real you in the spotlight.</a:t>
            </a:r>
          </a:p>
          <a:p>
            <a:pPr marL="0" marR="0">
              <a:buNone/>
            </a:pPr>
            <a:endParaRPr lang="en-US" sz="1050" dirty="0">
              <a:solidFill>
                <a:schemeClr val="bg1">
                  <a:lumMod val="50000"/>
                </a:schemeClr>
              </a:solidFill>
              <a:effectLst/>
              <a:latin typeface="BrownStd Light" panose="00010400010101010101" pitchFamily="2" charset="0"/>
              <a:ea typeface="Times New Roman" panose="02020603050405020304" pitchFamily="18" charset="0"/>
            </a:endParaRPr>
          </a:p>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Online interviews</a:t>
            </a:r>
            <a:br>
              <a:rPr lang="en-US" sz="1050" dirty="0">
                <a:solidFill>
                  <a:schemeClr val="bg1">
                    <a:lumMod val="50000"/>
                  </a:schemeClr>
                </a:solidFill>
                <a:effectLst/>
                <a:latin typeface="BrownStd Light" panose="00010400010101010101" pitchFamily="2" charset="0"/>
                <a:ea typeface="Times New Roman" panose="02020603050405020304" pitchFamily="18" charset="0"/>
              </a:rPr>
            </a:br>
            <a:r>
              <a:rPr lang="en-US" sz="1050" dirty="0">
                <a:solidFill>
                  <a:schemeClr val="tx1"/>
                </a:solidFill>
                <a:effectLst/>
                <a:latin typeface="BrownStd Light" panose="00010400010101010101" pitchFamily="2" charset="0"/>
                <a:ea typeface="Times New Roman" panose="02020603050405020304" pitchFamily="18" charset="0"/>
              </a:rPr>
              <a:t>If your interview is online, have a technical rehearsal. </a:t>
            </a:r>
            <a:r>
              <a:rPr lang="en-US" sz="1050" dirty="0">
                <a:solidFill>
                  <a:schemeClr val="tx1"/>
                </a:solidFill>
                <a:latin typeface="BrownStd Light" panose="00010400010101010101" pitchFamily="2" charset="0"/>
                <a:ea typeface="Times New Roman" panose="02020603050405020304" pitchFamily="18" charset="0"/>
              </a:rPr>
              <a:t>C</a:t>
            </a:r>
            <a:r>
              <a:rPr lang="en-US" sz="1050" dirty="0">
                <a:solidFill>
                  <a:schemeClr val="tx1"/>
                </a:solidFill>
                <a:effectLst/>
                <a:latin typeface="BrownStd Light" panose="00010400010101010101" pitchFamily="2" charset="0"/>
                <a:ea typeface="Times New Roman" panose="02020603050405020304" pitchFamily="18" charset="0"/>
              </a:rPr>
              <a:t>heck that the link works beforehand</a:t>
            </a:r>
            <a:r>
              <a:rPr lang="en-US" sz="1050" dirty="0">
                <a:solidFill>
                  <a:schemeClr val="tx1"/>
                </a:solidFill>
                <a:latin typeface="BrownStd Light" panose="00010400010101010101" pitchFamily="2" charset="0"/>
                <a:ea typeface="Times New Roman" panose="02020603050405020304" pitchFamily="18" charset="0"/>
              </a:rPr>
              <a:t> and m</a:t>
            </a:r>
            <a:r>
              <a:rPr lang="en-US" sz="1050" dirty="0">
                <a:solidFill>
                  <a:schemeClr val="tx1"/>
                </a:solidFill>
                <a:effectLst/>
                <a:latin typeface="BrownStd Light" panose="00010400010101010101" pitchFamily="2" charset="0"/>
                <a:ea typeface="Times New Roman" panose="02020603050405020304" pitchFamily="18" charset="0"/>
              </a:rPr>
              <a:t>ake sure you have a quiet space, a good internet connection </a:t>
            </a:r>
            <a:r>
              <a:rPr lang="en-US" sz="1050" dirty="0">
                <a:solidFill>
                  <a:schemeClr val="tx1"/>
                </a:solidFill>
                <a:latin typeface="BrownStd Light" panose="00010400010101010101" pitchFamily="2" charset="0"/>
                <a:ea typeface="Times New Roman" panose="02020603050405020304" pitchFamily="18" charset="0"/>
              </a:rPr>
              <a:t>with </a:t>
            </a:r>
            <a:r>
              <a:rPr lang="en-US" sz="1050" dirty="0">
                <a:solidFill>
                  <a:schemeClr val="tx1"/>
                </a:solidFill>
                <a:effectLst/>
                <a:latin typeface="BrownStd Light" panose="00010400010101010101" pitchFamily="2" charset="0"/>
                <a:ea typeface="Times New Roman" panose="02020603050405020304" pitchFamily="18" charset="0"/>
              </a:rPr>
              <a:t>minimal distractions.</a:t>
            </a:r>
          </a:p>
          <a:p>
            <a:pPr marL="0" marR="0">
              <a:buNone/>
            </a:pPr>
            <a:endParaRPr lang="en-US" sz="1050" dirty="0">
              <a:solidFill>
                <a:schemeClr val="bg1">
                  <a:lumMod val="50000"/>
                </a:schemeClr>
              </a:solidFill>
              <a:effectLst/>
              <a:latin typeface="BrownStd Light" panose="00010400010101010101" pitchFamily="2" charset="0"/>
              <a:ea typeface="Times New Roman" panose="02020603050405020304" pitchFamily="18" charset="0"/>
            </a:endParaRPr>
          </a:p>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In-person interviews</a:t>
            </a:r>
            <a:br>
              <a:rPr lang="en-US" sz="1050" dirty="0">
                <a:solidFill>
                  <a:schemeClr val="bg1">
                    <a:lumMod val="50000"/>
                  </a:schemeClr>
                </a:solidFill>
                <a:effectLst/>
                <a:latin typeface="BrownStd Light" panose="00010400010101010101" pitchFamily="2" charset="0"/>
                <a:ea typeface="Times New Roman" panose="02020603050405020304" pitchFamily="18" charset="0"/>
              </a:rPr>
            </a:br>
            <a:r>
              <a:rPr lang="en-US" sz="1050" dirty="0">
                <a:solidFill>
                  <a:schemeClr val="tx1"/>
                </a:solidFill>
                <a:effectLst/>
                <a:latin typeface="BrownStd Light" panose="00010400010101010101" pitchFamily="2" charset="0"/>
                <a:ea typeface="Times New Roman" panose="02020603050405020304" pitchFamily="18" charset="0"/>
              </a:rPr>
              <a:t>Confirm who you’ll be meeting on the day, check your route in advance, and leave plenty of time in case of travel disruptions. This is your 5-minute call, you have 5 minutes.</a:t>
            </a:r>
          </a:p>
          <a:p>
            <a:pPr marL="0" marR="0">
              <a:buNone/>
            </a:pPr>
            <a:endParaRPr lang="en-US" sz="1050" dirty="0">
              <a:solidFill>
                <a:schemeClr val="bg1">
                  <a:lumMod val="50000"/>
                </a:schemeClr>
              </a:solidFill>
              <a:effectLst/>
              <a:latin typeface="BrownStd Light" panose="00010400010101010101" pitchFamily="2" charset="0"/>
              <a:ea typeface="Times New Roman" panose="02020603050405020304" pitchFamily="18" charset="0"/>
            </a:endParaRPr>
          </a:p>
          <a:p>
            <a:pPr marL="0" marR="0">
              <a:buNone/>
            </a:pPr>
            <a:r>
              <a:rPr lang="en-US" sz="1050" dirty="0">
                <a:solidFill>
                  <a:srgbClr val="FF0000"/>
                </a:solidFill>
                <a:effectLst/>
                <a:latin typeface="BrownStd Light" panose="00010400010101010101" pitchFamily="2" charset="0"/>
                <a:ea typeface="Times New Roman" panose="02020603050405020304" pitchFamily="18" charset="0"/>
              </a:rPr>
              <a:t>Accessibility</a:t>
            </a:r>
            <a:br>
              <a:rPr lang="en-US" sz="1050" dirty="0">
                <a:solidFill>
                  <a:schemeClr val="bg1">
                    <a:lumMod val="50000"/>
                  </a:schemeClr>
                </a:solidFill>
                <a:effectLst/>
                <a:latin typeface="BrownStd Light" panose="00010400010101010101" pitchFamily="2" charset="0"/>
                <a:ea typeface="Times New Roman" panose="02020603050405020304" pitchFamily="18" charset="0"/>
              </a:rPr>
            </a:br>
            <a:r>
              <a:rPr lang="en-US" sz="1050" dirty="0">
                <a:solidFill>
                  <a:schemeClr val="tx1"/>
                </a:solidFill>
                <a:effectLst/>
                <a:latin typeface="BrownStd Light" panose="00010400010101010101" pitchFamily="2" charset="0"/>
                <a:ea typeface="Times New Roman" panose="02020603050405020304" pitchFamily="18" charset="0"/>
              </a:rPr>
              <a:t>We are an inclusive employer and want to ensure that our process is as accessible as possible. If you have any access requirements, please let us know as soon as possible by emailing us on </a:t>
            </a:r>
            <a:r>
              <a:rPr lang="en-US" sz="1050" dirty="0">
                <a:solidFill>
                  <a:schemeClr val="tx1"/>
                </a:solidFill>
                <a:effectLst/>
                <a:latin typeface="BrownStd Light" panose="00010400010101010101" pitchFamily="2" charset="0"/>
                <a:ea typeface="Times New Roman" panose="02020603050405020304" pitchFamily="18" charset="0"/>
                <a:hlinkClick r:id="rId2">
                  <a:extLst>
                    <a:ext uri="{A12FA001-AC4F-418D-AE19-62706E023703}">
                      <ahyp:hlinkClr xmlns:ahyp="http://schemas.microsoft.com/office/drawing/2018/hyperlinkcolor" val="tx"/>
                    </a:ext>
                  </a:extLst>
                </a:hlinkClick>
              </a:rPr>
              <a:t>workwithus@eno.org</a:t>
            </a:r>
            <a:r>
              <a:rPr lang="en-US" sz="1050" dirty="0">
                <a:solidFill>
                  <a:schemeClr val="tx1"/>
                </a:solidFill>
                <a:effectLst/>
                <a:latin typeface="BrownStd Light" panose="00010400010101010101" pitchFamily="2" charset="0"/>
                <a:ea typeface="Times New Roman" panose="02020603050405020304" pitchFamily="18" charset="0"/>
              </a:rPr>
              <a:t> so that we can ensure that the stage is ready for your performance.</a:t>
            </a:r>
          </a:p>
          <a:p>
            <a:pPr marL="0" marR="0">
              <a:lnSpc>
                <a:spcPct val="115000"/>
              </a:lnSpc>
              <a:spcAft>
                <a:spcPts val="800"/>
              </a:spcAft>
              <a:buNone/>
            </a:pPr>
            <a:r>
              <a:rPr lang="en-US" sz="1400" kern="100" dirty="0">
                <a:solidFill>
                  <a:schemeClr val="bg1">
                    <a:lumMod val="50000"/>
                  </a:schemeClr>
                </a:solidFill>
                <a:effectLst/>
                <a:latin typeface="BrownStd Light" panose="00010400010101010101" pitchFamily="2"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696804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
            <a:ext cx="4889500" cy="7562849"/>
          </a:xfrm>
          <a:prstGeom prst="rect">
            <a:avLst/>
          </a:prstGeom>
        </p:spPr>
      </p:pic>
      <p:sp>
        <p:nvSpPr>
          <p:cNvPr id="3" name="object 3"/>
          <p:cNvSpPr txBox="1"/>
          <p:nvPr/>
        </p:nvSpPr>
        <p:spPr>
          <a:xfrm>
            <a:off x="7853933" y="521588"/>
            <a:ext cx="1825625" cy="147955"/>
          </a:xfrm>
          <a:prstGeom prst="rect">
            <a:avLst/>
          </a:prstGeom>
        </p:spPr>
        <p:txBody>
          <a:bodyPr vert="horz" wrap="square" lIns="0" tIns="12700" rIns="0" bIns="0" rtlCol="0">
            <a:spAutoFit/>
          </a:bodyPr>
          <a:lstStyle/>
          <a:p>
            <a:pPr marL="12700">
              <a:lnSpc>
                <a:spcPct val="100000"/>
              </a:lnSpc>
              <a:spcBef>
                <a:spcPts val="100"/>
              </a:spcBef>
            </a:pPr>
            <a:r>
              <a:rPr sz="800" b="0" dirty="0">
                <a:solidFill>
                  <a:srgbClr val="75787A"/>
                </a:solidFill>
                <a:latin typeface="BrownStd Light"/>
                <a:cs typeface="BrownStd Light"/>
              </a:rPr>
              <a:t>English</a:t>
            </a:r>
            <a:r>
              <a:rPr sz="800" b="0" spc="-45" dirty="0">
                <a:solidFill>
                  <a:srgbClr val="75787A"/>
                </a:solidFill>
                <a:latin typeface="BrownStd Light"/>
                <a:cs typeface="BrownStd Light"/>
              </a:rPr>
              <a:t> </a:t>
            </a:r>
            <a:r>
              <a:rPr sz="800" b="0" dirty="0">
                <a:solidFill>
                  <a:srgbClr val="75787A"/>
                </a:solidFill>
                <a:latin typeface="BrownStd Light"/>
                <a:cs typeface="BrownStd Light"/>
              </a:rPr>
              <a:t>National</a:t>
            </a:r>
            <a:r>
              <a:rPr sz="800" b="0" spc="-35" dirty="0">
                <a:solidFill>
                  <a:srgbClr val="75787A"/>
                </a:solidFill>
                <a:latin typeface="BrownStd Light"/>
                <a:cs typeface="BrownStd Light"/>
              </a:rPr>
              <a:t> </a:t>
            </a:r>
            <a:r>
              <a:rPr sz="800" b="0" dirty="0">
                <a:solidFill>
                  <a:srgbClr val="75787A"/>
                </a:solidFill>
                <a:latin typeface="BrownStd Light"/>
                <a:cs typeface="BrownStd Light"/>
              </a:rPr>
              <a:t>Opera</a:t>
            </a:r>
            <a:r>
              <a:rPr sz="800" b="0" spc="-35" dirty="0">
                <a:solidFill>
                  <a:srgbClr val="75787A"/>
                </a:solidFill>
                <a:latin typeface="BrownStd Light"/>
                <a:cs typeface="BrownStd Light"/>
              </a:rPr>
              <a:t> </a:t>
            </a:r>
            <a:r>
              <a:rPr sz="800" b="0" dirty="0">
                <a:solidFill>
                  <a:srgbClr val="75787A"/>
                </a:solidFill>
                <a:latin typeface="BrownStd Light"/>
                <a:cs typeface="BrownStd Light"/>
              </a:rPr>
              <a:t>Candidate</a:t>
            </a:r>
            <a:r>
              <a:rPr sz="800" b="0" spc="-25" dirty="0">
                <a:solidFill>
                  <a:srgbClr val="75787A"/>
                </a:solidFill>
                <a:latin typeface="BrownStd Light"/>
                <a:cs typeface="BrownStd Light"/>
              </a:rPr>
              <a:t> </a:t>
            </a:r>
            <a:r>
              <a:rPr sz="800" b="0" spc="-20" dirty="0">
                <a:solidFill>
                  <a:srgbClr val="75787A"/>
                </a:solidFill>
                <a:latin typeface="BrownStd Light"/>
                <a:cs typeface="BrownStd Light"/>
              </a:rPr>
              <a:t>Pack</a:t>
            </a:r>
            <a:endParaRPr sz="800">
              <a:latin typeface="BrownStd Light"/>
              <a:cs typeface="BrownStd Light"/>
            </a:endParaRPr>
          </a:p>
        </p:txBody>
      </p:sp>
      <p:sp>
        <p:nvSpPr>
          <p:cNvPr id="4" name="object 4"/>
          <p:cNvSpPr txBox="1"/>
          <p:nvPr/>
        </p:nvSpPr>
        <p:spPr>
          <a:xfrm>
            <a:off x="5417565" y="1337310"/>
            <a:ext cx="2281555" cy="1397000"/>
          </a:xfrm>
          <a:prstGeom prst="rect">
            <a:avLst/>
          </a:prstGeom>
        </p:spPr>
        <p:txBody>
          <a:bodyPr vert="horz" wrap="square" lIns="0" tIns="12065" rIns="0" bIns="0" rtlCol="0">
            <a:spAutoFit/>
          </a:bodyPr>
          <a:lstStyle/>
          <a:p>
            <a:pPr marL="12700">
              <a:lnSpc>
                <a:spcPct val="100000"/>
              </a:lnSpc>
              <a:spcBef>
                <a:spcPts val="95"/>
              </a:spcBef>
            </a:pPr>
            <a:r>
              <a:rPr sz="1000" b="0" spc="-10" dirty="0">
                <a:solidFill>
                  <a:srgbClr val="EE3340"/>
                </a:solidFill>
                <a:latin typeface="BrownStd Light"/>
                <a:cs typeface="BrownStd Light"/>
              </a:rPr>
              <a:t>Confidentiality</a:t>
            </a:r>
            <a:endParaRPr sz="1000" dirty="0">
              <a:latin typeface="BrownStd Light"/>
              <a:cs typeface="BrownStd Light"/>
            </a:endParaRPr>
          </a:p>
          <a:p>
            <a:pPr marL="12700" marR="5080" algn="just">
              <a:lnSpc>
                <a:spcPct val="100000"/>
              </a:lnSpc>
            </a:pPr>
            <a:r>
              <a:rPr sz="1000" b="0" spc="-30" dirty="0">
                <a:solidFill>
                  <a:schemeClr val="tx1"/>
                </a:solidFill>
                <a:latin typeface="BrownStd Light"/>
                <a:cs typeface="BrownStd Light"/>
              </a:rPr>
              <a:t>Confidentiality</a:t>
            </a:r>
            <a:r>
              <a:rPr sz="1000" b="0" spc="-35" dirty="0">
                <a:solidFill>
                  <a:schemeClr val="tx1"/>
                </a:solidFill>
                <a:latin typeface="BrownStd Light"/>
                <a:cs typeface="BrownStd Light"/>
              </a:rPr>
              <a:t> </a:t>
            </a:r>
            <a:r>
              <a:rPr sz="1000" b="0" spc="-10" dirty="0">
                <a:solidFill>
                  <a:schemeClr val="tx1"/>
                </a:solidFill>
                <a:latin typeface="BrownStd Light"/>
                <a:cs typeface="BrownStd Light"/>
              </a:rPr>
              <a:t>is</a:t>
            </a:r>
            <a:r>
              <a:rPr sz="1000" b="0" spc="-25" dirty="0">
                <a:solidFill>
                  <a:schemeClr val="tx1"/>
                </a:solidFill>
                <a:latin typeface="BrownStd Light"/>
                <a:cs typeface="BrownStd Light"/>
              </a:rPr>
              <a:t> </a:t>
            </a:r>
            <a:r>
              <a:rPr sz="1000" b="0" dirty="0">
                <a:solidFill>
                  <a:schemeClr val="tx1"/>
                </a:solidFill>
                <a:latin typeface="BrownStd Light"/>
                <a:cs typeface="BrownStd Light"/>
              </a:rPr>
              <a:t>so</a:t>
            </a:r>
            <a:r>
              <a:rPr sz="1000" b="0" spc="-25" dirty="0">
                <a:solidFill>
                  <a:schemeClr val="tx1"/>
                </a:solidFill>
                <a:latin typeface="BrownStd Light"/>
                <a:cs typeface="BrownStd Light"/>
              </a:rPr>
              <a:t> </a:t>
            </a:r>
            <a:r>
              <a:rPr sz="1000" b="0" spc="-20" dirty="0">
                <a:solidFill>
                  <a:schemeClr val="tx1"/>
                </a:solidFill>
                <a:latin typeface="BrownStd Light"/>
                <a:cs typeface="BrownStd Light"/>
              </a:rPr>
              <a:t>important</a:t>
            </a:r>
            <a:r>
              <a:rPr sz="1000" b="0" spc="-35" dirty="0">
                <a:solidFill>
                  <a:schemeClr val="tx1"/>
                </a:solidFill>
                <a:latin typeface="BrownStd Light"/>
                <a:cs typeface="BrownStd Light"/>
              </a:rPr>
              <a:t> </a:t>
            </a:r>
            <a:r>
              <a:rPr sz="1000" b="0" spc="-10" dirty="0">
                <a:solidFill>
                  <a:schemeClr val="tx1"/>
                </a:solidFill>
                <a:latin typeface="BrownStd Light"/>
                <a:cs typeface="BrownStd Light"/>
              </a:rPr>
              <a:t>in</a:t>
            </a:r>
            <a:r>
              <a:rPr sz="1000" b="0" spc="-25" dirty="0">
                <a:solidFill>
                  <a:schemeClr val="tx1"/>
                </a:solidFill>
                <a:latin typeface="BrownStd Light"/>
                <a:cs typeface="BrownStd Light"/>
              </a:rPr>
              <a:t> </a:t>
            </a:r>
            <a:r>
              <a:rPr sz="1000" b="0" spc="-20" dirty="0">
                <a:solidFill>
                  <a:schemeClr val="tx1"/>
                </a:solidFill>
                <a:latin typeface="BrownStd Light"/>
                <a:cs typeface="BrownStd Light"/>
              </a:rPr>
              <a:t>this role </a:t>
            </a:r>
            <a:r>
              <a:rPr sz="1000" b="0" dirty="0">
                <a:solidFill>
                  <a:schemeClr val="tx1"/>
                </a:solidFill>
                <a:latin typeface="BrownStd Light"/>
                <a:cs typeface="BrownStd Light"/>
              </a:rPr>
              <a:t>and</a:t>
            </a:r>
            <a:r>
              <a:rPr sz="1000" b="0" spc="140" dirty="0">
                <a:solidFill>
                  <a:schemeClr val="tx1"/>
                </a:solidFill>
                <a:latin typeface="BrownStd Light"/>
                <a:cs typeface="BrownStd Light"/>
              </a:rPr>
              <a:t> </a:t>
            </a:r>
            <a:r>
              <a:rPr sz="1000" b="0" dirty="0">
                <a:solidFill>
                  <a:schemeClr val="tx1"/>
                </a:solidFill>
                <a:latin typeface="BrownStd Light"/>
                <a:cs typeface="BrownStd Light"/>
              </a:rPr>
              <a:t>our</a:t>
            </a:r>
            <a:r>
              <a:rPr sz="1000" b="0" spc="145" dirty="0">
                <a:solidFill>
                  <a:schemeClr val="tx1"/>
                </a:solidFill>
                <a:latin typeface="BrownStd Light"/>
                <a:cs typeface="BrownStd Light"/>
              </a:rPr>
              <a:t> </a:t>
            </a:r>
            <a:r>
              <a:rPr sz="1000" b="0" dirty="0">
                <a:solidFill>
                  <a:schemeClr val="tx1"/>
                </a:solidFill>
                <a:latin typeface="BrownStd Light"/>
                <a:cs typeface="BrownStd Light"/>
              </a:rPr>
              <a:t>policy</a:t>
            </a:r>
            <a:r>
              <a:rPr sz="1000" b="0" spc="130" dirty="0">
                <a:solidFill>
                  <a:schemeClr val="tx1"/>
                </a:solidFill>
                <a:latin typeface="BrownStd Light"/>
                <a:cs typeface="BrownStd Light"/>
              </a:rPr>
              <a:t> </a:t>
            </a:r>
            <a:r>
              <a:rPr sz="1000" b="0" dirty="0">
                <a:solidFill>
                  <a:schemeClr val="tx1"/>
                </a:solidFill>
                <a:latin typeface="BrownStd Light"/>
                <a:cs typeface="BrownStd Light"/>
              </a:rPr>
              <a:t>is</a:t>
            </a:r>
            <a:r>
              <a:rPr sz="1000" b="0" spc="145" dirty="0">
                <a:solidFill>
                  <a:schemeClr val="tx1"/>
                </a:solidFill>
                <a:latin typeface="BrownStd Light"/>
                <a:cs typeface="BrownStd Light"/>
              </a:rPr>
              <a:t> </a:t>
            </a:r>
            <a:r>
              <a:rPr sz="1000" b="0" dirty="0">
                <a:solidFill>
                  <a:schemeClr val="tx1"/>
                </a:solidFill>
                <a:latin typeface="BrownStd Light"/>
                <a:cs typeface="BrownStd Light"/>
              </a:rPr>
              <a:t>strict.</a:t>
            </a:r>
            <a:r>
              <a:rPr sz="1000" b="0" spc="135" dirty="0">
                <a:solidFill>
                  <a:schemeClr val="tx1"/>
                </a:solidFill>
                <a:latin typeface="BrownStd Light"/>
                <a:cs typeface="BrownStd Light"/>
              </a:rPr>
              <a:t> </a:t>
            </a:r>
            <a:r>
              <a:rPr sz="1000" b="0" dirty="0">
                <a:solidFill>
                  <a:schemeClr val="tx1"/>
                </a:solidFill>
                <a:latin typeface="BrownStd Light"/>
                <a:cs typeface="BrownStd Light"/>
              </a:rPr>
              <a:t>All</a:t>
            </a:r>
            <a:r>
              <a:rPr sz="1000" b="0" spc="125" dirty="0">
                <a:solidFill>
                  <a:schemeClr val="tx1"/>
                </a:solidFill>
                <a:latin typeface="BrownStd Light"/>
                <a:cs typeface="BrownStd Light"/>
              </a:rPr>
              <a:t> </a:t>
            </a:r>
            <a:r>
              <a:rPr sz="1000" b="0" spc="-30" dirty="0">
                <a:solidFill>
                  <a:schemeClr val="tx1"/>
                </a:solidFill>
                <a:latin typeface="BrownStd Light"/>
                <a:cs typeface="BrownStd Light"/>
              </a:rPr>
              <a:t>information </a:t>
            </a:r>
            <a:r>
              <a:rPr sz="1000" b="0" spc="-25" dirty="0">
                <a:solidFill>
                  <a:schemeClr val="tx1"/>
                </a:solidFill>
                <a:latin typeface="BrownStd Light"/>
                <a:cs typeface="BrownStd Light"/>
              </a:rPr>
              <a:t>concerning</a:t>
            </a:r>
            <a:r>
              <a:rPr sz="1000" b="0" spc="-30" dirty="0">
                <a:solidFill>
                  <a:schemeClr val="tx1"/>
                </a:solidFill>
                <a:latin typeface="BrownStd Light"/>
                <a:cs typeface="BrownStd Light"/>
              </a:rPr>
              <a:t> staff,</a:t>
            </a:r>
            <a:r>
              <a:rPr sz="1000" b="0" spc="-25" dirty="0">
                <a:solidFill>
                  <a:schemeClr val="tx1"/>
                </a:solidFill>
                <a:latin typeface="BrownStd Light"/>
                <a:cs typeface="BrownStd Light"/>
              </a:rPr>
              <a:t> patrons</a:t>
            </a:r>
            <a:r>
              <a:rPr sz="1000" b="0" spc="-30" dirty="0">
                <a:solidFill>
                  <a:schemeClr val="tx1"/>
                </a:solidFill>
                <a:latin typeface="BrownStd Light"/>
                <a:cs typeface="BrownStd Light"/>
              </a:rPr>
              <a:t> </a:t>
            </a:r>
            <a:r>
              <a:rPr sz="1000" b="0" dirty="0">
                <a:solidFill>
                  <a:schemeClr val="tx1"/>
                </a:solidFill>
                <a:latin typeface="BrownStd Light"/>
                <a:cs typeface="BrownStd Light"/>
              </a:rPr>
              <a:t>and</a:t>
            </a:r>
            <a:r>
              <a:rPr sz="1000" b="0" spc="-15" dirty="0">
                <a:solidFill>
                  <a:schemeClr val="tx1"/>
                </a:solidFill>
                <a:latin typeface="BrownStd Light"/>
                <a:cs typeface="BrownStd Light"/>
              </a:rPr>
              <a:t> </a:t>
            </a:r>
            <a:r>
              <a:rPr sz="1000" b="0" spc="-20" dirty="0">
                <a:solidFill>
                  <a:schemeClr val="tx1"/>
                </a:solidFill>
                <a:latin typeface="BrownStd Light"/>
                <a:cs typeface="BrownStd Light"/>
              </a:rPr>
              <a:t>other</a:t>
            </a:r>
            <a:r>
              <a:rPr sz="1000" b="0" spc="-15" dirty="0">
                <a:solidFill>
                  <a:schemeClr val="tx1"/>
                </a:solidFill>
                <a:latin typeface="BrownStd Light"/>
                <a:cs typeface="BrownStd Light"/>
              </a:rPr>
              <a:t> </a:t>
            </a:r>
            <a:r>
              <a:rPr sz="1000" b="0" spc="-25" dirty="0">
                <a:solidFill>
                  <a:schemeClr val="tx1"/>
                </a:solidFill>
                <a:latin typeface="BrownStd Light"/>
                <a:cs typeface="BrownStd Light"/>
              </a:rPr>
              <a:t>ENO </a:t>
            </a:r>
            <a:r>
              <a:rPr sz="1000" b="0" dirty="0">
                <a:solidFill>
                  <a:schemeClr val="tx1"/>
                </a:solidFill>
                <a:latin typeface="BrownStd Light"/>
                <a:cs typeface="BrownStd Light"/>
              </a:rPr>
              <a:t>business,</a:t>
            </a:r>
            <a:r>
              <a:rPr sz="1000" b="0" spc="80" dirty="0">
                <a:solidFill>
                  <a:schemeClr val="tx1"/>
                </a:solidFill>
                <a:latin typeface="BrownStd Light"/>
                <a:cs typeface="BrownStd Light"/>
              </a:rPr>
              <a:t> </a:t>
            </a:r>
            <a:r>
              <a:rPr sz="1000" b="0" dirty="0">
                <a:solidFill>
                  <a:schemeClr val="tx1"/>
                </a:solidFill>
                <a:latin typeface="BrownStd Light"/>
                <a:cs typeface="BrownStd Light"/>
              </a:rPr>
              <a:t>the</a:t>
            </a:r>
            <a:r>
              <a:rPr sz="1000" b="0" spc="95" dirty="0">
                <a:solidFill>
                  <a:schemeClr val="tx1"/>
                </a:solidFill>
                <a:latin typeface="BrownStd Light"/>
                <a:cs typeface="BrownStd Light"/>
              </a:rPr>
              <a:t> </a:t>
            </a:r>
            <a:r>
              <a:rPr sz="1000" b="0" dirty="0">
                <a:solidFill>
                  <a:schemeClr val="tx1"/>
                </a:solidFill>
                <a:latin typeface="BrownStd Light"/>
                <a:cs typeface="BrownStd Light"/>
              </a:rPr>
              <a:t>disclosure</a:t>
            </a:r>
            <a:r>
              <a:rPr sz="1000" b="0" spc="80" dirty="0">
                <a:solidFill>
                  <a:schemeClr val="tx1"/>
                </a:solidFill>
                <a:latin typeface="BrownStd Light"/>
                <a:cs typeface="BrownStd Light"/>
              </a:rPr>
              <a:t> </a:t>
            </a:r>
            <a:r>
              <a:rPr sz="1000" b="0" dirty="0">
                <a:solidFill>
                  <a:schemeClr val="tx1"/>
                </a:solidFill>
                <a:latin typeface="BrownStd Light"/>
                <a:cs typeface="BrownStd Light"/>
              </a:rPr>
              <a:t>of</a:t>
            </a:r>
            <a:r>
              <a:rPr sz="1000" b="0" spc="95" dirty="0">
                <a:solidFill>
                  <a:schemeClr val="tx1"/>
                </a:solidFill>
                <a:latin typeface="BrownStd Light"/>
                <a:cs typeface="BrownStd Light"/>
              </a:rPr>
              <a:t> </a:t>
            </a:r>
            <a:r>
              <a:rPr sz="1000" b="0" dirty="0">
                <a:solidFill>
                  <a:schemeClr val="tx1"/>
                </a:solidFill>
                <a:latin typeface="BrownStd Light"/>
                <a:cs typeface="BrownStd Light"/>
              </a:rPr>
              <a:t>which</a:t>
            </a:r>
            <a:r>
              <a:rPr sz="1000" b="0" spc="80" dirty="0">
                <a:solidFill>
                  <a:schemeClr val="tx1"/>
                </a:solidFill>
                <a:latin typeface="BrownStd Light"/>
                <a:cs typeface="BrownStd Light"/>
              </a:rPr>
              <a:t> </a:t>
            </a:r>
            <a:r>
              <a:rPr sz="1000" b="0" spc="-20" dirty="0">
                <a:solidFill>
                  <a:schemeClr val="tx1"/>
                </a:solidFill>
                <a:latin typeface="BrownStd Light"/>
                <a:cs typeface="BrownStd Light"/>
              </a:rPr>
              <a:t>could </a:t>
            </a:r>
            <a:r>
              <a:rPr sz="1000" b="0" dirty="0">
                <a:solidFill>
                  <a:schemeClr val="tx1"/>
                </a:solidFill>
                <a:latin typeface="BrownStd Light"/>
                <a:cs typeface="BrownStd Light"/>
              </a:rPr>
              <a:t>be</a:t>
            </a:r>
            <a:r>
              <a:rPr sz="1000" b="0" spc="-20" dirty="0">
                <a:solidFill>
                  <a:schemeClr val="tx1"/>
                </a:solidFill>
                <a:latin typeface="BrownStd Light"/>
                <a:cs typeface="BrownStd Light"/>
              </a:rPr>
              <a:t> </a:t>
            </a:r>
            <a:r>
              <a:rPr sz="1000" b="0" spc="-30" dirty="0">
                <a:solidFill>
                  <a:schemeClr val="tx1"/>
                </a:solidFill>
                <a:latin typeface="BrownStd Light"/>
                <a:cs typeface="BrownStd Light"/>
              </a:rPr>
              <a:t>detrimental </a:t>
            </a:r>
            <a:r>
              <a:rPr sz="1000" b="0" spc="-20" dirty="0">
                <a:solidFill>
                  <a:schemeClr val="tx1"/>
                </a:solidFill>
                <a:latin typeface="BrownStd Light"/>
                <a:cs typeface="BrownStd Light"/>
              </a:rPr>
              <a:t>to</a:t>
            </a:r>
            <a:r>
              <a:rPr sz="1000" b="0" spc="-50" dirty="0">
                <a:solidFill>
                  <a:schemeClr val="tx1"/>
                </a:solidFill>
                <a:latin typeface="BrownStd Light"/>
                <a:cs typeface="BrownStd Light"/>
              </a:rPr>
              <a:t> </a:t>
            </a:r>
            <a:r>
              <a:rPr sz="1000" b="0" dirty="0">
                <a:solidFill>
                  <a:schemeClr val="tx1"/>
                </a:solidFill>
                <a:latin typeface="BrownStd Light"/>
                <a:cs typeface="BrownStd Light"/>
              </a:rPr>
              <a:t>the</a:t>
            </a:r>
            <a:r>
              <a:rPr sz="1000" b="0" spc="-30" dirty="0">
                <a:solidFill>
                  <a:schemeClr val="tx1"/>
                </a:solidFill>
                <a:latin typeface="BrownStd Light"/>
                <a:cs typeface="BrownStd Light"/>
              </a:rPr>
              <a:t> company,</a:t>
            </a:r>
            <a:r>
              <a:rPr sz="1000" b="0" spc="-40" dirty="0">
                <a:solidFill>
                  <a:schemeClr val="tx1"/>
                </a:solidFill>
                <a:latin typeface="BrownStd Light"/>
                <a:cs typeface="BrownStd Light"/>
              </a:rPr>
              <a:t> </a:t>
            </a:r>
            <a:r>
              <a:rPr sz="1000" b="0" spc="-10" dirty="0">
                <a:solidFill>
                  <a:schemeClr val="tx1"/>
                </a:solidFill>
                <a:latin typeface="BrownStd Light"/>
                <a:cs typeface="BrownStd Light"/>
              </a:rPr>
              <a:t>must</a:t>
            </a:r>
            <a:r>
              <a:rPr sz="1000" b="0" spc="-20" dirty="0">
                <a:solidFill>
                  <a:schemeClr val="tx1"/>
                </a:solidFill>
                <a:latin typeface="BrownStd Light"/>
                <a:cs typeface="BrownStd Light"/>
              </a:rPr>
              <a:t> </a:t>
            </a:r>
            <a:r>
              <a:rPr sz="1000" b="0" spc="-25" dirty="0">
                <a:solidFill>
                  <a:schemeClr val="tx1"/>
                </a:solidFill>
                <a:latin typeface="BrownStd Light"/>
                <a:cs typeface="BrownStd Light"/>
              </a:rPr>
              <a:t>be </a:t>
            </a:r>
            <a:r>
              <a:rPr sz="1000" b="0" dirty="0">
                <a:solidFill>
                  <a:schemeClr val="tx1"/>
                </a:solidFill>
                <a:latin typeface="BrownStd Light"/>
                <a:cs typeface="BrownStd Light"/>
              </a:rPr>
              <a:t>held</a:t>
            </a:r>
            <a:r>
              <a:rPr sz="1000" b="0" spc="-20" dirty="0">
                <a:solidFill>
                  <a:schemeClr val="tx1"/>
                </a:solidFill>
                <a:latin typeface="BrownStd Light"/>
                <a:cs typeface="BrownStd Light"/>
              </a:rPr>
              <a:t> </a:t>
            </a:r>
            <a:r>
              <a:rPr sz="1000" b="0" dirty="0">
                <a:solidFill>
                  <a:schemeClr val="tx1"/>
                </a:solidFill>
                <a:latin typeface="BrownStd Light"/>
                <a:cs typeface="BrownStd Light"/>
              </a:rPr>
              <a:t>in</a:t>
            </a:r>
            <a:r>
              <a:rPr sz="1000" b="0" spc="-15" dirty="0">
                <a:solidFill>
                  <a:schemeClr val="tx1"/>
                </a:solidFill>
                <a:latin typeface="BrownStd Light"/>
                <a:cs typeface="BrownStd Light"/>
              </a:rPr>
              <a:t> </a:t>
            </a:r>
            <a:r>
              <a:rPr sz="1000" b="0" dirty="0">
                <a:solidFill>
                  <a:schemeClr val="tx1"/>
                </a:solidFill>
                <a:latin typeface="BrownStd Light"/>
                <a:cs typeface="BrownStd Light"/>
              </a:rPr>
              <a:t>the</a:t>
            </a:r>
            <a:r>
              <a:rPr sz="1000" b="0" spc="-5" dirty="0">
                <a:solidFill>
                  <a:schemeClr val="tx1"/>
                </a:solidFill>
                <a:latin typeface="BrownStd Light"/>
                <a:cs typeface="BrownStd Light"/>
              </a:rPr>
              <a:t> </a:t>
            </a:r>
            <a:r>
              <a:rPr sz="1000" b="0" spc="-20" dirty="0">
                <a:solidFill>
                  <a:schemeClr val="tx1"/>
                </a:solidFill>
                <a:latin typeface="BrownStd Light"/>
                <a:cs typeface="BrownStd Light"/>
              </a:rPr>
              <a:t>strictest</a:t>
            </a:r>
            <a:r>
              <a:rPr sz="1000" b="0" spc="-30" dirty="0">
                <a:solidFill>
                  <a:schemeClr val="tx1"/>
                </a:solidFill>
                <a:latin typeface="BrownStd Light"/>
                <a:cs typeface="BrownStd Light"/>
              </a:rPr>
              <a:t> </a:t>
            </a:r>
            <a:r>
              <a:rPr sz="1000" b="0" spc="-25" dirty="0">
                <a:solidFill>
                  <a:schemeClr val="tx1"/>
                </a:solidFill>
                <a:latin typeface="BrownStd Light"/>
                <a:cs typeface="BrownStd Light"/>
              </a:rPr>
              <a:t>confidence</a:t>
            </a:r>
            <a:r>
              <a:rPr sz="1000" b="0" spc="-10" dirty="0">
                <a:solidFill>
                  <a:schemeClr val="tx1"/>
                </a:solidFill>
                <a:latin typeface="BrownStd Light"/>
                <a:cs typeface="BrownStd Light"/>
              </a:rPr>
              <a:t> </a:t>
            </a:r>
            <a:r>
              <a:rPr sz="1000" b="0" dirty="0">
                <a:solidFill>
                  <a:schemeClr val="tx1"/>
                </a:solidFill>
                <a:latin typeface="BrownStd Light"/>
                <a:cs typeface="BrownStd Light"/>
              </a:rPr>
              <a:t>and</a:t>
            </a:r>
            <a:r>
              <a:rPr sz="1000" b="0" spc="-15" dirty="0">
                <a:solidFill>
                  <a:schemeClr val="tx1"/>
                </a:solidFill>
                <a:latin typeface="BrownStd Light"/>
                <a:cs typeface="BrownStd Light"/>
              </a:rPr>
              <a:t> </a:t>
            </a:r>
            <a:r>
              <a:rPr sz="1000" b="0" spc="-25" dirty="0">
                <a:solidFill>
                  <a:schemeClr val="tx1"/>
                </a:solidFill>
                <a:latin typeface="BrownStd Light"/>
                <a:cs typeface="BrownStd Light"/>
              </a:rPr>
              <a:t>may </a:t>
            </a:r>
            <a:r>
              <a:rPr sz="1000" b="0" dirty="0">
                <a:solidFill>
                  <a:schemeClr val="tx1"/>
                </a:solidFill>
                <a:latin typeface="BrownStd Light"/>
                <a:cs typeface="BrownStd Light"/>
              </a:rPr>
              <a:t>not</a:t>
            </a:r>
            <a:r>
              <a:rPr sz="1000" b="0" spc="310" dirty="0">
                <a:solidFill>
                  <a:schemeClr val="tx1"/>
                </a:solidFill>
                <a:latin typeface="BrownStd Light"/>
                <a:cs typeface="BrownStd Light"/>
              </a:rPr>
              <a:t> </a:t>
            </a:r>
            <a:r>
              <a:rPr sz="1000" b="0" dirty="0">
                <a:solidFill>
                  <a:schemeClr val="tx1"/>
                </a:solidFill>
                <a:latin typeface="BrownStd Light"/>
                <a:cs typeface="BrownStd Light"/>
              </a:rPr>
              <a:t>be</a:t>
            </a:r>
            <a:r>
              <a:rPr sz="1000" b="0" spc="335" dirty="0">
                <a:solidFill>
                  <a:schemeClr val="tx1"/>
                </a:solidFill>
                <a:latin typeface="BrownStd Light"/>
                <a:cs typeface="BrownStd Light"/>
              </a:rPr>
              <a:t> </a:t>
            </a:r>
            <a:r>
              <a:rPr sz="1000" b="0" dirty="0">
                <a:solidFill>
                  <a:schemeClr val="tx1"/>
                </a:solidFill>
                <a:latin typeface="BrownStd Light"/>
                <a:cs typeface="BrownStd Light"/>
              </a:rPr>
              <a:t>divulged</a:t>
            </a:r>
            <a:r>
              <a:rPr sz="1000" b="0" spc="310" dirty="0">
                <a:solidFill>
                  <a:schemeClr val="tx1"/>
                </a:solidFill>
                <a:latin typeface="BrownStd Light"/>
                <a:cs typeface="BrownStd Light"/>
              </a:rPr>
              <a:t> </a:t>
            </a:r>
            <a:r>
              <a:rPr sz="1000" b="0" dirty="0">
                <a:solidFill>
                  <a:schemeClr val="tx1"/>
                </a:solidFill>
                <a:latin typeface="BrownStd Light"/>
                <a:cs typeface="BrownStd Light"/>
              </a:rPr>
              <a:t>to</a:t>
            </a:r>
            <a:r>
              <a:rPr sz="1000" b="0" spc="305" dirty="0">
                <a:solidFill>
                  <a:schemeClr val="tx1"/>
                </a:solidFill>
                <a:latin typeface="BrownStd Light"/>
                <a:cs typeface="BrownStd Light"/>
              </a:rPr>
              <a:t> </a:t>
            </a:r>
            <a:r>
              <a:rPr sz="1000" b="0" dirty="0">
                <a:solidFill>
                  <a:schemeClr val="tx1"/>
                </a:solidFill>
                <a:latin typeface="BrownStd Light"/>
                <a:cs typeface="BrownStd Light"/>
              </a:rPr>
              <a:t>any</a:t>
            </a:r>
            <a:r>
              <a:rPr sz="1000" b="0" spc="320" dirty="0">
                <a:solidFill>
                  <a:schemeClr val="tx1"/>
                </a:solidFill>
                <a:latin typeface="BrownStd Light"/>
                <a:cs typeface="BrownStd Light"/>
              </a:rPr>
              <a:t> </a:t>
            </a:r>
            <a:r>
              <a:rPr sz="1000" b="0" spc="-25" dirty="0">
                <a:solidFill>
                  <a:schemeClr val="tx1"/>
                </a:solidFill>
                <a:latin typeface="BrownStd Light"/>
                <a:cs typeface="BrownStd Light"/>
              </a:rPr>
              <a:t>unauthorised person</a:t>
            </a:r>
            <a:r>
              <a:rPr sz="1000" b="0" spc="-20" dirty="0">
                <a:solidFill>
                  <a:schemeClr val="tx1"/>
                </a:solidFill>
                <a:latin typeface="BrownStd Light"/>
                <a:cs typeface="BrownStd Light"/>
              </a:rPr>
              <a:t> </a:t>
            </a:r>
            <a:r>
              <a:rPr sz="1000" b="0" dirty="0">
                <a:solidFill>
                  <a:schemeClr val="tx1"/>
                </a:solidFill>
                <a:latin typeface="BrownStd Light"/>
                <a:cs typeface="BrownStd Light"/>
              </a:rPr>
              <a:t>at</a:t>
            </a:r>
            <a:r>
              <a:rPr sz="1000" b="0" spc="-15" dirty="0">
                <a:solidFill>
                  <a:schemeClr val="tx1"/>
                </a:solidFill>
                <a:latin typeface="BrownStd Light"/>
                <a:cs typeface="BrownStd Light"/>
              </a:rPr>
              <a:t> </a:t>
            </a:r>
            <a:r>
              <a:rPr sz="1000" b="0" spc="-25" dirty="0">
                <a:solidFill>
                  <a:schemeClr val="tx1"/>
                </a:solidFill>
                <a:latin typeface="BrownStd Light"/>
                <a:cs typeface="BrownStd Light"/>
              </a:rPr>
              <a:t>any</a:t>
            </a:r>
            <a:r>
              <a:rPr sz="1000" b="0" spc="-120" dirty="0">
                <a:solidFill>
                  <a:schemeClr val="tx1"/>
                </a:solidFill>
                <a:latin typeface="BrownStd Light"/>
                <a:cs typeface="BrownStd Light"/>
              </a:rPr>
              <a:t> </a:t>
            </a:r>
            <a:r>
              <a:rPr sz="1000" b="0" spc="-20" dirty="0">
                <a:solidFill>
                  <a:schemeClr val="tx1"/>
                </a:solidFill>
                <a:latin typeface="BrownStd Light"/>
                <a:cs typeface="BrownStd Light"/>
              </a:rPr>
              <a:t>time.</a:t>
            </a:r>
            <a:endParaRPr sz="1000" dirty="0">
              <a:solidFill>
                <a:schemeClr val="tx1"/>
              </a:solidFill>
              <a:latin typeface="BrownStd Light"/>
              <a:cs typeface="BrownStd Light"/>
            </a:endParaRPr>
          </a:p>
        </p:txBody>
      </p:sp>
      <p:sp>
        <p:nvSpPr>
          <p:cNvPr id="5" name="object 5"/>
          <p:cNvSpPr txBox="1"/>
          <p:nvPr/>
        </p:nvSpPr>
        <p:spPr>
          <a:xfrm>
            <a:off x="5417565" y="2875279"/>
            <a:ext cx="2281555" cy="1397000"/>
          </a:xfrm>
          <a:prstGeom prst="rect">
            <a:avLst/>
          </a:prstGeom>
        </p:spPr>
        <p:txBody>
          <a:bodyPr vert="horz" wrap="square" lIns="0" tIns="12065" rIns="0" bIns="0" rtlCol="0">
            <a:spAutoFit/>
          </a:bodyPr>
          <a:lstStyle/>
          <a:p>
            <a:pPr marL="12700">
              <a:lnSpc>
                <a:spcPct val="100000"/>
              </a:lnSpc>
              <a:spcBef>
                <a:spcPts val="95"/>
              </a:spcBef>
            </a:pPr>
            <a:r>
              <a:rPr sz="1000" b="0" spc="-25" dirty="0">
                <a:solidFill>
                  <a:srgbClr val="EE3340"/>
                </a:solidFill>
                <a:latin typeface="BrownStd Light"/>
                <a:cs typeface="BrownStd Light"/>
              </a:rPr>
              <a:t>Data</a:t>
            </a:r>
            <a:r>
              <a:rPr sz="1000" b="0" spc="-45" dirty="0">
                <a:solidFill>
                  <a:srgbClr val="EE3340"/>
                </a:solidFill>
                <a:latin typeface="BrownStd Light"/>
                <a:cs typeface="BrownStd Light"/>
              </a:rPr>
              <a:t> </a:t>
            </a:r>
            <a:r>
              <a:rPr sz="1000" b="0" spc="-10" dirty="0">
                <a:solidFill>
                  <a:srgbClr val="EE3340"/>
                </a:solidFill>
                <a:latin typeface="BrownStd Light"/>
                <a:cs typeface="BrownStd Light"/>
              </a:rPr>
              <a:t>Protection</a:t>
            </a:r>
            <a:endParaRPr sz="1000" dirty="0">
              <a:latin typeface="BrownStd Light"/>
              <a:cs typeface="BrownStd Light"/>
            </a:endParaRPr>
          </a:p>
          <a:p>
            <a:pPr marL="12700" marR="5080">
              <a:lnSpc>
                <a:spcPct val="100000"/>
              </a:lnSpc>
              <a:tabLst>
                <a:tab pos="525780" algn="l"/>
                <a:tab pos="908685" algn="l"/>
                <a:tab pos="1588135" algn="l"/>
              </a:tabLst>
            </a:pPr>
            <a:r>
              <a:rPr sz="1000" b="0" dirty="0">
                <a:solidFill>
                  <a:schemeClr val="tx1"/>
                </a:solidFill>
                <a:latin typeface="BrownStd Light"/>
                <a:cs typeface="BrownStd Light"/>
              </a:rPr>
              <a:t>Data</a:t>
            </a:r>
            <a:r>
              <a:rPr sz="1000" b="0" spc="465" dirty="0">
                <a:solidFill>
                  <a:schemeClr val="tx1"/>
                </a:solidFill>
                <a:latin typeface="BrownStd Light"/>
                <a:cs typeface="BrownStd Light"/>
              </a:rPr>
              <a:t> </a:t>
            </a:r>
            <a:r>
              <a:rPr sz="1000" b="0" dirty="0">
                <a:solidFill>
                  <a:schemeClr val="tx1"/>
                </a:solidFill>
                <a:latin typeface="BrownStd Light"/>
                <a:cs typeface="BrownStd Light"/>
              </a:rPr>
              <a:t>Protection</a:t>
            </a:r>
            <a:r>
              <a:rPr sz="1000" b="0" spc="484" dirty="0">
                <a:solidFill>
                  <a:schemeClr val="tx1"/>
                </a:solidFill>
                <a:latin typeface="BrownStd Light"/>
                <a:cs typeface="BrownStd Light"/>
              </a:rPr>
              <a:t> </a:t>
            </a:r>
            <a:r>
              <a:rPr sz="1000" b="0" dirty="0">
                <a:solidFill>
                  <a:schemeClr val="tx1"/>
                </a:solidFill>
                <a:latin typeface="BrownStd Light"/>
                <a:cs typeface="BrownStd Light"/>
              </a:rPr>
              <a:t>and</a:t>
            </a:r>
            <a:r>
              <a:rPr sz="1000" b="0" spc="490" dirty="0">
                <a:solidFill>
                  <a:schemeClr val="tx1"/>
                </a:solidFill>
                <a:latin typeface="BrownStd Light"/>
                <a:cs typeface="BrownStd Light"/>
              </a:rPr>
              <a:t> </a:t>
            </a:r>
            <a:r>
              <a:rPr sz="1000" b="0" dirty="0">
                <a:solidFill>
                  <a:schemeClr val="tx1"/>
                </a:solidFill>
                <a:latin typeface="BrownStd Light"/>
                <a:cs typeface="BrownStd Light"/>
              </a:rPr>
              <a:t>adherence</a:t>
            </a:r>
            <a:r>
              <a:rPr sz="1000" b="0" spc="484" dirty="0">
                <a:solidFill>
                  <a:schemeClr val="tx1"/>
                </a:solidFill>
                <a:latin typeface="BrownStd Light"/>
                <a:cs typeface="BrownStd Light"/>
              </a:rPr>
              <a:t> </a:t>
            </a:r>
            <a:r>
              <a:rPr sz="1000" b="0" spc="-25" dirty="0">
                <a:solidFill>
                  <a:schemeClr val="tx1"/>
                </a:solidFill>
                <a:latin typeface="BrownStd Light"/>
                <a:cs typeface="BrownStd Light"/>
              </a:rPr>
              <a:t>to </a:t>
            </a:r>
            <a:r>
              <a:rPr sz="1000" b="0" spc="-20" dirty="0">
                <a:solidFill>
                  <a:schemeClr val="tx1"/>
                </a:solidFill>
                <a:latin typeface="BrownStd Light"/>
                <a:cs typeface="BrownStd Light"/>
              </a:rPr>
              <a:t>GDPR</a:t>
            </a:r>
            <a:r>
              <a:rPr sz="1000" b="0" spc="-25" dirty="0">
                <a:solidFill>
                  <a:schemeClr val="tx1"/>
                </a:solidFill>
                <a:latin typeface="BrownStd Light"/>
                <a:cs typeface="BrownStd Light"/>
              </a:rPr>
              <a:t> </a:t>
            </a:r>
            <a:r>
              <a:rPr sz="1000" b="0" spc="-10" dirty="0">
                <a:solidFill>
                  <a:schemeClr val="tx1"/>
                </a:solidFill>
                <a:latin typeface="BrownStd Light"/>
                <a:cs typeface="BrownStd Light"/>
              </a:rPr>
              <a:t>is </a:t>
            </a:r>
            <a:r>
              <a:rPr sz="1000" b="0" spc="-30" dirty="0">
                <a:solidFill>
                  <a:schemeClr val="tx1"/>
                </a:solidFill>
                <a:latin typeface="BrownStd Light"/>
                <a:cs typeface="BrownStd Light"/>
              </a:rPr>
              <a:t>equally important.</a:t>
            </a:r>
            <a:r>
              <a:rPr sz="1000" b="0" spc="-5" dirty="0">
                <a:solidFill>
                  <a:schemeClr val="tx1"/>
                </a:solidFill>
                <a:latin typeface="BrownStd Light"/>
                <a:cs typeface="BrownStd Light"/>
              </a:rPr>
              <a:t> </a:t>
            </a:r>
            <a:r>
              <a:rPr sz="1000" b="0" spc="-30" dirty="0">
                <a:solidFill>
                  <a:schemeClr val="tx1"/>
                </a:solidFill>
                <a:latin typeface="BrownStd Light"/>
                <a:cs typeface="BrownStd Light"/>
              </a:rPr>
              <a:t>We</a:t>
            </a:r>
            <a:r>
              <a:rPr sz="1000" b="0" spc="-40" dirty="0">
                <a:solidFill>
                  <a:schemeClr val="tx1"/>
                </a:solidFill>
                <a:latin typeface="BrownStd Light"/>
                <a:cs typeface="BrownStd Light"/>
              </a:rPr>
              <a:t> </a:t>
            </a:r>
            <a:r>
              <a:rPr sz="1000" b="0" spc="-10" dirty="0">
                <a:solidFill>
                  <a:schemeClr val="tx1"/>
                </a:solidFill>
                <a:latin typeface="BrownStd Light"/>
                <a:cs typeface="BrownStd Light"/>
              </a:rPr>
              <a:t>therefore require</a:t>
            </a:r>
            <a:r>
              <a:rPr sz="1000" b="0" dirty="0">
                <a:solidFill>
                  <a:schemeClr val="tx1"/>
                </a:solidFill>
                <a:latin typeface="BrownStd Light"/>
                <a:cs typeface="BrownStd Light"/>
              </a:rPr>
              <a:t>	</a:t>
            </a:r>
            <a:r>
              <a:rPr sz="1000" b="0" spc="-20" dirty="0">
                <a:solidFill>
                  <a:schemeClr val="tx1"/>
                </a:solidFill>
                <a:latin typeface="BrownStd Light"/>
                <a:cs typeface="BrownStd Light"/>
              </a:rPr>
              <a:t>that</a:t>
            </a:r>
            <a:r>
              <a:rPr sz="1000" b="0" dirty="0">
                <a:solidFill>
                  <a:schemeClr val="tx1"/>
                </a:solidFill>
                <a:latin typeface="BrownStd Light"/>
                <a:cs typeface="BrownStd Light"/>
              </a:rPr>
              <a:t>	</a:t>
            </a:r>
            <a:r>
              <a:rPr sz="1000" b="0" spc="-10" dirty="0">
                <a:solidFill>
                  <a:schemeClr val="tx1"/>
                </a:solidFill>
                <a:latin typeface="BrownStd Light"/>
                <a:cs typeface="BrownStd Light"/>
              </a:rPr>
              <a:t>computer</a:t>
            </a:r>
            <a:r>
              <a:rPr sz="1000" b="0" dirty="0">
                <a:solidFill>
                  <a:schemeClr val="tx1"/>
                </a:solidFill>
                <a:latin typeface="BrownStd Light"/>
                <a:cs typeface="BrownStd Light"/>
              </a:rPr>
              <a:t>	</a:t>
            </a:r>
            <a:r>
              <a:rPr sz="1000" b="0" spc="-10" dirty="0">
                <a:solidFill>
                  <a:schemeClr val="tx1"/>
                </a:solidFill>
                <a:latin typeface="BrownStd Light"/>
                <a:cs typeface="BrownStd Light"/>
              </a:rPr>
              <a:t>information </a:t>
            </a:r>
            <a:r>
              <a:rPr sz="1000" b="0" spc="-20" dirty="0">
                <a:solidFill>
                  <a:schemeClr val="tx1"/>
                </a:solidFill>
                <a:latin typeface="BrownStd Light"/>
                <a:cs typeface="BrownStd Light"/>
              </a:rPr>
              <a:t>should</a:t>
            </a:r>
            <a:r>
              <a:rPr sz="1000" b="0" spc="-35" dirty="0">
                <a:solidFill>
                  <a:schemeClr val="tx1"/>
                </a:solidFill>
                <a:latin typeface="BrownStd Light"/>
                <a:cs typeface="BrownStd Light"/>
              </a:rPr>
              <a:t> </a:t>
            </a:r>
            <a:r>
              <a:rPr sz="1000" b="0" dirty="0">
                <a:solidFill>
                  <a:schemeClr val="tx1"/>
                </a:solidFill>
                <a:latin typeface="BrownStd Light"/>
                <a:cs typeface="BrownStd Light"/>
              </a:rPr>
              <a:t>only</a:t>
            </a:r>
            <a:r>
              <a:rPr sz="1000" b="0" spc="-20" dirty="0">
                <a:solidFill>
                  <a:schemeClr val="tx1"/>
                </a:solidFill>
                <a:latin typeface="BrownStd Light"/>
                <a:cs typeface="BrownStd Light"/>
              </a:rPr>
              <a:t> </a:t>
            </a:r>
            <a:r>
              <a:rPr sz="1000" b="0" dirty="0">
                <a:solidFill>
                  <a:schemeClr val="tx1"/>
                </a:solidFill>
                <a:latin typeface="BrownStd Light"/>
                <a:cs typeface="BrownStd Light"/>
              </a:rPr>
              <a:t>be</a:t>
            </a:r>
            <a:r>
              <a:rPr sz="1000" b="0" spc="-20" dirty="0">
                <a:solidFill>
                  <a:schemeClr val="tx1"/>
                </a:solidFill>
                <a:latin typeface="BrownStd Light"/>
                <a:cs typeface="BrownStd Light"/>
              </a:rPr>
              <a:t> accessed</a:t>
            </a:r>
            <a:r>
              <a:rPr sz="1000" b="0" spc="-30" dirty="0">
                <a:solidFill>
                  <a:schemeClr val="tx1"/>
                </a:solidFill>
                <a:latin typeface="BrownStd Light"/>
                <a:cs typeface="BrownStd Light"/>
              </a:rPr>
              <a:t> </a:t>
            </a:r>
            <a:r>
              <a:rPr sz="1000" b="0" dirty="0">
                <a:solidFill>
                  <a:schemeClr val="tx1"/>
                </a:solidFill>
                <a:latin typeface="BrownStd Light"/>
                <a:cs typeface="BrownStd Light"/>
              </a:rPr>
              <a:t>if</a:t>
            </a:r>
            <a:r>
              <a:rPr sz="1000" b="0" spc="-30" dirty="0">
                <a:solidFill>
                  <a:schemeClr val="tx1"/>
                </a:solidFill>
                <a:latin typeface="BrownStd Light"/>
                <a:cs typeface="BrownStd Light"/>
              </a:rPr>
              <a:t> </a:t>
            </a:r>
            <a:r>
              <a:rPr sz="1000" b="0" dirty="0">
                <a:solidFill>
                  <a:schemeClr val="tx1"/>
                </a:solidFill>
                <a:latin typeface="BrownStd Light"/>
                <a:cs typeface="BrownStd Light"/>
              </a:rPr>
              <a:t>this</a:t>
            </a:r>
            <a:r>
              <a:rPr sz="1000" b="0" spc="-30" dirty="0">
                <a:solidFill>
                  <a:schemeClr val="tx1"/>
                </a:solidFill>
                <a:latin typeface="BrownStd Light"/>
                <a:cs typeface="BrownStd Light"/>
              </a:rPr>
              <a:t> </a:t>
            </a:r>
            <a:r>
              <a:rPr sz="1000" b="0" dirty="0">
                <a:solidFill>
                  <a:schemeClr val="tx1"/>
                </a:solidFill>
                <a:latin typeface="BrownStd Light"/>
                <a:cs typeface="BrownStd Light"/>
              </a:rPr>
              <a:t>has</a:t>
            </a:r>
            <a:r>
              <a:rPr sz="1000" b="0" spc="-20" dirty="0">
                <a:solidFill>
                  <a:schemeClr val="tx1"/>
                </a:solidFill>
                <a:latin typeface="BrownStd Light"/>
                <a:cs typeface="BrownStd Light"/>
              </a:rPr>
              <a:t> been </a:t>
            </a:r>
            <a:r>
              <a:rPr sz="1000" b="0" spc="-30" dirty="0">
                <a:solidFill>
                  <a:schemeClr val="tx1"/>
                </a:solidFill>
                <a:latin typeface="BrownStd Light"/>
                <a:cs typeface="BrownStd Light"/>
              </a:rPr>
              <a:t>authorised</a:t>
            </a:r>
            <a:r>
              <a:rPr sz="1000" b="0" spc="-5" dirty="0">
                <a:solidFill>
                  <a:schemeClr val="tx1"/>
                </a:solidFill>
                <a:latin typeface="BrownStd Light"/>
                <a:cs typeface="BrownStd Light"/>
              </a:rPr>
              <a:t> </a:t>
            </a:r>
            <a:r>
              <a:rPr sz="1000" b="0" spc="-20" dirty="0">
                <a:solidFill>
                  <a:schemeClr val="tx1"/>
                </a:solidFill>
                <a:latin typeface="BrownStd Light"/>
                <a:cs typeface="BrownStd Light"/>
              </a:rPr>
              <a:t>and</a:t>
            </a:r>
            <a:r>
              <a:rPr sz="1000" b="0" spc="-45" dirty="0">
                <a:solidFill>
                  <a:schemeClr val="tx1"/>
                </a:solidFill>
                <a:latin typeface="BrownStd Light"/>
                <a:cs typeface="BrownStd Light"/>
              </a:rPr>
              <a:t> </a:t>
            </a:r>
            <a:r>
              <a:rPr sz="1000" b="0" dirty="0">
                <a:solidFill>
                  <a:schemeClr val="tx1"/>
                </a:solidFill>
                <a:latin typeface="BrownStd Light"/>
                <a:cs typeface="BrownStd Light"/>
              </a:rPr>
              <a:t>is</a:t>
            </a:r>
            <a:r>
              <a:rPr sz="1000" b="0" spc="-40" dirty="0">
                <a:solidFill>
                  <a:schemeClr val="tx1"/>
                </a:solidFill>
                <a:latin typeface="BrownStd Light"/>
                <a:cs typeface="BrownStd Light"/>
              </a:rPr>
              <a:t> </a:t>
            </a:r>
            <a:r>
              <a:rPr sz="1000" b="0" spc="-30" dirty="0">
                <a:solidFill>
                  <a:schemeClr val="tx1"/>
                </a:solidFill>
                <a:latin typeface="BrownStd Light"/>
                <a:cs typeface="BrownStd Light"/>
              </a:rPr>
              <a:t>necessary</a:t>
            </a:r>
            <a:r>
              <a:rPr sz="1000" b="0" spc="-55" dirty="0">
                <a:solidFill>
                  <a:schemeClr val="tx1"/>
                </a:solidFill>
                <a:latin typeface="BrownStd Light"/>
                <a:cs typeface="BrownStd Light"/>
              </a:rPr>
              <a:t> </a:t>
            </a:r>
            <a:r>
              <a:rPr sz="1000" b="0" dirty="0">
                <a:solidFill>
                  <a:schemeClr val="tx1"/>
                </a:solidFill>
                <a:latin typeface="BrownStd Light"/>
                <a:cs typeface="BrownStd Light"/>
              </a:rPr>
              <a:t>as</a:t>
            </a:r>
            <a:r>
              <a:rPr sz="1000" b="0" spc="-25" dirty="0">
                <a:solidFill>
                  <a:schemeClr val="tx1"/>
                </a:solidFill>
                <a:latin typeface="BrownStd Light"/>
                <a:cs typeface="BrownStd Light"/>
              </a:rPr>
              <a:t> </a:t>
            </a:r>
            <a:r>
              <a:rPr sz="1000" b="0" spc="-10" dirty="0">
                <a:solidFill>
                  <a:schemeClr val="tx1"/>
                </a:solidFill>
                <a:latin typeface="BrownStd Light"/>
                <a:cs typeface="BrownStd Light"/>
              </a:rPr>
              <a:t>part</a:t>
            </a:r>
            <a:r>
              <a:rPr sz="1000" b="0" spc="-30" dirty="0">
                <a:solidFill>
                  <a:schemeClr val="tx1"/>
                </a:solidFill>
                <a:latin typeface="BrownStd Light"/>
                <a:cs typeface="BrownStd Light"/>
              </a:rPr>
              <a:t> </a:t>
            </a:r>
            <a:r>
              <a:rPr sz="1000" b="0" spc="-25" dirty="0">
                <a:solidFill>
                  <a:schemeClr val="tx1"/>
                </a:solidFill>
                <a:latin typeface="BrownStd Light"/>
                <a:cs typeface="BrownStd Light"/>
              </a:rPr>
              <a:t>of</a:t>
            </a:r>
            <a:r>
              <a:rPr sz="1000" b="0" spc="500" dirty="0">
                <a:solidFill>
                  <a:schemeClr val="tx1"/>
                </a:solidFill>
                <a:latin typeface="BrownStd Light"/>
                <a:cs typeface="BrownStd Light"/>
              </a:rPr>
              <a:t> </a:t>
            </a:r>
            <a:r>
              <a:rPr sz="1000" b="0" spc="-20" dirty="0">
                <a:solidFill>
                  <a:schemeClr val="tx1"/>
                </a:solidFill>
                <a:latin typeface="BrownStd Light"/>
                <a:cs typeface="BrownStd Light"/>
              </a:rPr>
              <a:t>the</a:t>
            </a:r>
            <a:r>
              <a:rPr sz="1000" b="0" spc="-30" dirty="0">
                <a:solidFill>
                  <a:schemeClr val="tx1"/>
                </a:solidFill>
                <a:latin typeface="BrownStd Light"/>
                <a:cs typeface="BrownStd Light"/>
              </a:rPr>
              <a:t> postholder’s work.</a:t>
            </a:r>
            <a:r>
              <a:rPr sz="1000" b="0" spc="-40" dirty="0">
                <a:solidFill>
                  <a:schemeClr val="tx1"/>
                </a:solidFill>
                <a:latin typeface="BrownStd Light"/>
                <a:cs typeface="BrownStd Light"/>
              </a:rPr>
              <a:t> </a:t>
            </a:r>
            <a:r>
              <a:rPr sz="1000" b="0" spc="-45" dirty="0">
                <a:solidFill>
                  <a:schemeClr val="tx1"/>
                </a:solidFill>
                <a:latin typeface="BrownStd Light"/>
                <a:cs typeface="BrownStd Light"/>
              </a:rPr>
              <a:t>You</a:t>
            </a:r>
            <a:r>
              <a:rPr sz="1000" b="0" spc="-70" dirty="0">
                <a:solidFill>
                  <a:schemeClr val="tx1"/>
                </a:solidFill>
                <a:latin typeface="BrownStd Light"/>
                <a:cs typeface="BrownStd Light"/>
              </a:rPr>
              <a:t> </a:t>
            </a:r>
            <a:r>
              <a:rPr sz="1000" b="0" spc="-20" dirty="0">
                <a:solidFill>
                  <a:schemeClr val="tx1"/>
                </a:solidFill>
                <a:latin typeface="BrownStd Light"/>
                <a:cs typeface="BrownStd Light"/>
              </a:rPr>
              <a:t>will</a:t>
            </a:r>
            <a:r>
              <a:rPr sz="1000" b="0" spc="-35" dirty="0">
                <a:solidFill>
                  <a:schemeClr val="tx1"/>
                </a:solidFill>
                <a:latin typeface="BrownStd Light"/>
                <a:cs typeface="BrownStd Light"/>
              </a:rPr>
              <a:t> </a:t>
            </a:r>
            <a:r>
              <a:rPr sz="1000" b="0" spc="-20" dirty="0">
                <a:solidFill>
                  <a:schemeClr val="tx1"/>
                </a:solidFill>
                <a:latin typeface="BrownStd Light"/>
                <a:cs typeface="BrownStd Light"/>
              </a:rPr>
              <a:t>need</a:t>
            </a:r>
            <a:r>
              <a:rPr sz="1000" b="0" spc="-25" dirty="0">
                <a:solidFill>
                  <a:schemeClr val="tx1"/>
                </a:solidFill>
                <a:latin typeface="BrownStd Light"/>
                <a:cs typeface="BrownStd Light"/>
              </a:rPr>
              <a:t> </a:t>
            </a:r>
            <a:r>
              <a:rPr sz="1000" b="0" spc="-20" dirty="0">
                <a:solidFill>
                  <a:schemeClr val="tx1"/>
                </a:solidFill>
                <a:latin typeface="BrownStd Light"/>
                <a:cs typeface="BrownStd Light"/>
              </a:rPr>
              <a:t>to</a:t>
            </a:r>
            <a:r>
              <a:rPr sz="1000" b="0" spc="-30" dirty="0">
                <a:solidFill>
                  <a:schemeClr val="tx1"/>
                </a:solidFill>
                <a:latin typeface="BrownStd Light"/>
                <a:cs typeface="BrownStd Light"/>
              </a:rPr>
              <a:t> </a:t>
            </a:r>
            <a:r>
              <a:rPr sz="1000" b="0" spc="-25" dirty="0">
                <a:solidFill>
                  <a:schemeClr val="tx1"/>
                </a:solidFill>
                <a:latin typeface="BrownStd Light"/>
                <a:cs typeface="BrownStd Light"/>
              </a:rPr>
              <a:t>be </a:t>
            </a:r>
            <a:r>
              <a:rPr sz="1000" b="0" spc="-20" dirty="0">
                <a:solidFill>
                  <a:schemeClr val="tx1"/>
                </a:solidFill>
                <a:latin typeface="BrownStd Light"/>
                <a:cs typeface="BrownStd Light"/>
              </a:rPr>
              <a:t>aware</a:t>
            </a:r>
            <a:r>
              <a:rPr sz="1000" b="0" spc="-30" dirty="0">
                <a:solidFill>
                  <a:schemeClr val="tx1"/>
                </a:solidFill>
                <a:latin typeface="BrownStd Light"/>
                <a:cs typeface="BrownStd Light"/>
              </a:rPr>
              <a:t> </a:t>
            </a:r>
            <a:r>
              <a:rPr sz="1000" b="0" dirty="0">
                <a:solidFill>
                  <a:schemeClr val="tx1"/>
                </a:solidFill>
                <a:latin typeface="BrownStd Light"/>
                <a:cs typeface="BrownStd Light"/>
              </a:rPr>
              <a:t>of</a:t>
            </a:r>
            <a:r>
              <a:rPr sz="1000" b="0" spc="-15" dirty="0">
                <a:solidFill>
                  <a:schemeClr val="tx1"/>
                </a:solidFill>
                <a:latin typeface="BrownStd Light"/>
                <a:cs typeface="BrownStd Light"/>
              </a:rPr>
              <a:t> </a:t>
            </a:r>
            <a:r>
              <a:rPr sz="1000" b="0" dirty="0">
                <a:solidFill>
                  <a:schemeClr val="tx1"/>
                </a:solidFill>
                <a:latin typeface="BrownStd Light"/>
                <a:cs typeface="BrownStd Light"/>
              </a:rPr>
              <a:t>the</a:t>
            </a:r>
            <a:r>
              <a:rPr sz="1000" b="0" spc="-15" dirty="0">
                <a:solidFill>
                  <a:schemeClr val="tx1"/>
                </a:solidFill>
                <a:latin typeface="BrownStd Light"/>
                <a:cs typeface="BrownStd Light"/>
              </a:rPr>
              <a:t> </a:t>
            </a:r>
            <a:r>
              <a:rPr sz="1000" b="0" dirty="0">
                <a:solidFill>
                  <a:schemeClr val="tx1"/>
                </a:solidFill>
                <a:latin typeface="BrownStd Light"/>
                <a:cs typeface="BrownStd Light"/>
              </a:rPr>
              <a:t>GDPR</a:t>
            </a:r>
            <a:r>
              <a:rPr sz="1000" b="0" spc="-25" dirty="0">
                <a:solidFill>
                  <a:schemeClr val="tx1"/>
                </a:solidFill>
                <a:latin typeface="BrownStd Light"/>
                <a:cs typeface="BrownStd Light"/>
              </a:rPr>
              <a:t> </a:t>
            </a:r>
            <a:r>
              <a:rPr sz="1000" b="0" dirty="0">
                <a:solidFill>
                  <a:schemeClr val="tx1"/>
                </a:solidFill>
                <a:latin typeface="BrownStd Light"/>
                <a:cs typeface="BrownStd Light"/>
              </a:rPr>
              <a:t>8</a:t>
            </a:r>
            <a:r>
              <a:rPr sz="1000" b="0" spc="-10" dirty="0">
                <a:solidFill>
                  <a:schemeClr val="tx1"/>
                </a:solidFill>
                <a:latin typeface="BrownStd Light"/>
                <a:cs typeface="BrownStd Light"/>
              </a:rPr>
              <a:t> key</a:t>
            </a:r>
            <a:r>
              <a:rPr sz="1000" b="0" spc="-20" dirty="0">
                <a:solidFill>
                  <a:schemeClr val="tx1"/>
                </a:solidFill>
                <a:latin typeface="BrownStd Light"/>
                <a:cs typeface="BrownStd Light"/>
              </a:rPr>
              <a:t> </a:t>
            </a:r>
            <a:r>
              <a:rPr sz="1000" b="0" spc="-25" dirty="0">
                <a:solidFill>
                  <a:schemeClr val="tx1"/>
                </a:solidFill>
                <a:latin typeface="BrownStd Light"/>
                <a:cs typeface="BrownStd Light"/>
              </a:rPr>
              <a:t>principals, and </a:t>
            </a:r>
            <a:r>
              <a:rPr sz="1000" b="0" spc="-10" dirty="0">
                <a:solidFill>
                  <a:schemeClr val="tx1"/>
                </a:solidFill>
                <a:latin typeface="BrownStd Light"/>
                <a:cs typeface="BrownStd Light"/>
              </a:rPr>
              <a:t>the</a:t>
            </a:r>
            <a:r>
              <a:rPr sz="1000" b="0" spc="-45" dirty="0">
                <a:solidFill>
                  <a:schemeClr val="tx1"/>
                </a:solidFill>
                <a:latin typeface="BrownStd Light"/>
                <a:cs typeface="BrownStd Light"/>
              </a:rPr>
              <a:t> </a:t>
            </a:r>
            <a:r>
              <a:rPr sz="1000" b="0" spc="-25" dirty="0">
                <a:solidFill>
                  <a:schemeClr val="tx1"/>
                </a:solidFill>
                <a:latin typeface="BrownStd Light"/>
                <a:cs typeface="BrownStd Light"/>
              </a:rPr>
              <a:t>Computer</a:t>
            </a:r>
            <a:r>
              <a:rPr sz="1000" b="0" spc="-5" dirty="0">
                <a:solidFill>
                  <a:schemeClr val="tx1"/>
                </a:solidFill>
                <a:latin typeface="BrownStd Light"/>
                <a:cs typeface="BrownStd Light"/>
              </a:rPr>
              <a:t> </a:t>
            </a:r>
            <a:r>
              <a:rPr sz="1000" b="0" spc="-25" dirty="0">
                <a:solidFill>
                  <a:schemeClr val="tx1"/>
                </a:solidFill>
                <a:latin typeface="BrownStd Light"/>
                <a:cs typeface="BrownStd Light"/>
              </a:rPr>
              <a:t>Misuse</a:t>
            </a:r>
            <a:r>
              <a:rPr sz="1000" b="0" spc="-20" dirty="0">
                <a:solidFill>
                  <a:schemeClr val="tx1"/>
                </a:solidFill>
                <a:latin typeface="BrownStd Light"/>
                <a:cs typeface="BrownStd Light"/>
              </a:rPr>
              <a:t> </a:t>
            </a:r>
            <a:r>
              <a:rPr sz="1000" b="0" spc="-10" dirty="0">
                <a:solidFill>
                  <a:schemeClr val="tx1"/>
                </a:solidFill>
                <a:latin typeface="BrownStd Light"/>
                <a:cs typeface="BrownStd Light"/>
              </a:rPr>
              <a:t>Act1990.</a:t>
            </a:r>
            <a:endParaRPr sz="1000" dirty="0">
              <a:solidFill>
                <a:schemeClr val="tx1"/>
              </a:solidFill>
              <a:latin typeface="BrownStd Light"/>
              <a:cs typeface="BrownStd Light"/>
            </a:endParaRPr>
          </a:p>
        </p:txBody>
      </p:sp>
      <p:sp>
        <p:nvSpPr>
          <p:cNvPr id="6" name="object 6"/>
          <p:cNvSpPr txBox="1"/>
          <p:nvPr/>
        </p:nvSpPr>
        <p:spPr>
          <a:xfrm>
            <a:off x="5417565" y="4411726"/>
            <a:ext cx="2228215" cy="1092200"/>
          </a:xfrm>
          <a:prstGeom prst="rect">
            <a:avLst/>
          </a:prstGeom>
        </p:spPr>
        <p:txBody>
          <a:bodyPr vert="horz" wrap="square" lIns="0" tIns="12065" rIns="0" bIns="0" rtlCol="0">
            <a:spAutoFit/>
          </a:bodyPr>
          <a:lstStyle/>
          <a:p>
            <a:pPr marL="12700" algn="just">
              <a:lnSpc>
                <a:spcPct val="100000"/>
              </a:lnSpc>
              <a:spcBef>
                <a:spcPts val="95"/>
              </a:spcBef>
            </a:pPr>
            <a:r>
              <a:rPr sz="1000" b="0" spc="-25" dirty="0">
                <a:solidFill>
                  <a:srgbClr val="EE3340"/>
                </a:solidFill>
                <a:latin typeface="BrownStd Light"/>
                <a:cs typeface="BrownStd Light"/>
              </a:rPr>
              <a:t>Health</a:t>
            </a:r>
            <a:r>
              <a:rPr sz="1000" b="0" spc="-20" dirty="0">
                <a:solidFill>
                  <a:srgbClr val="EE3340"/>
                </a:solidFill>
                <a:latin typeface="BrownStd Light"/>
                <a:cs typeface="BrownStd Light"/>
              </a:rPr>
              <a:t> </a:t>
            </a:r>
            <a:r>
              <a:rPr sz="1000" b="0" spc="-25" dirty="0">
                <a:solidFill>
                  <a:srgbClr val="EE3340"/>
                </a:solidFill>
                <a:latin typeface="BrownStd Light"/>
                <a:cs typeface="BrownStd Light"/>
              </a:rPr>
              <a:t>and</a:t>
            </a:r>
            <a:r>
              <a:rPr sz="1000" b="0" spc="-60" dirty="0">
                <a:solidFill>
                  <a:srgbClr val="EE3340"/>
                </a:solidFill>
                <a:latin typeface="BrownStd Light"/>
                <a:cs typeface="BrownStd Light"/>
              </a:rPr>
              <a:t> </a:t>
            </a:r>
            <a:r>
              <a:rPr sz="1000" b="0" spc="-10" dirty="0">
                <a:solidFill>
                  <a:srgbClr val="EE3340"/>
                </a:solidFill>
                <a:latin typeface="BrownStd Light"/>
                <a:cs typeface="BrownStd Light"/>
              </a:rPr>
              <a:t>Safety</a:t>
            </a:r>
            <a:endParaRPr sz="1000" dirty="0">
              <a:latin typeface="BrownStd Light"/>
              <a:cs typeface="BrownStd Light"/>
            </a:endParaRPr>
          </a:p>
          <a:p>
            <a:pPr marL="12700" marR="5080" algn="just">
              <a:lnSpc>
                <a:spcPct val="100000"/>
              </a:lnSpc>
            </a:pPr>
            <a:r>
              <a:rPr sz="1000" b="0" dirty="0">
                <a:solidFill>
                  <a:schemeClr val="tx1"/>
                </a:solidFill>
                <a:latin typeface="BrownStd Light"/>
                <a:cs typeface="BrownStd Light"/>
              </a:rPr>
              <a:t>Health</a:t>
            </a:r>
            <a:r>
              <a:rPr sz="1000" b="0" spc="120" dirty="0">
                <a:solidFill>
                  <a:schemeClr val="tx1"/>
                </a:solidFill>
                <a:latin typeface="BrownStd Light"/>
                <a:cs typeface="BrownStd Light"/>
              </a:rPr>
              <a:t> </a:t>
            </a:r>
            <a:r>
              <a:rPr sz="1000" b="0" dirty="0">
                <a:solidFill>
                  <a:schemeClr val="tx1"/>
                </a:solidFill>
                <a:latin typeface="BrownStd Light"/>
                <a:cs typeface="BrownStd Light"/>
              </a:rPr>
              <a:t>and</a:t>
            </a:r>
            <a:r>
              <a:rPr sz="1000" b="0" spc="120" dirty="0">
                <a:solidFill>
                  <a:schemeClr val="tx1"/>
                </a:solidFill>
                <a:latin typeface="BrownStd Light"/>
                <a:cs typeface="BrownStd Light"/>
              </a:rPr>
              <a:t> </a:t>
            </a:r>
            <a:r>
              <a:rPr sz="1000" b="0" dirty="0">
                <a:solidFill>
                  <a:schemeClr val="tx1"/>
                </a:solidFill>
                <a:latin typeface="BrownStd Light"/>
                <a:cs typeface="BrownStd Light"/>
              </a:rPr>
              <a:t>Safety</a:t>
            </a:r>
            <a:r>
              <a:rPr sz="1000" b="0" spc="105" dirty="0">
                <a:solidFill>
                  <a:schemeClr val="tx1"/>
                </a:solidFill>
                <a:latin typeface="BrownStd Light"/>
                <a:cs typeface="BrownStd Light"/>
              </a:rPr>
              <a:t> </a:t>
            </a:r>
            <a:r>
              <a:rPr sz="1000" b="0" dirty="0">
                <a:solidFill>
                  <a:schemeClr val="tx1"/>
                </a:solidFill>
                <a:latin typeface="BrownStd Light"/>
                <a:cs typeface="BrownStd Light"/>
              </a:rPr>
              <a:t>is</a:t>
            </a:r>
            <a:r>
              <a:rPr sz="1000" b="0" spc="125" dirty="0">
                <a:solidFill>
                  <a:schemeClr val="tx1"/>
                </a:solidFill>
                <a:latin typeface="BrownStd Light"/>
                <a:cs typeface="BrownStd Light"/>
              </a:rPr>
              <a:t> </a:t>
            </a:r>
            <a:r>
              <a:rPr sz="1000" b="0" dirty="0">
                <a:solidFill>
                  <a:schemeClr val="tx1"/>
                </a:solidFill>
                <a:latin typeface="BrownStd Light"/>
                <a:cs typeface="BrownStd Light"/>
              </a:rPr>
              <a:t>so</a:t>
            </a:r>
            <a:r>
              <a:rPr sz="1000" b="0" spc="114" dirty="0">
                <a:solidFill>
                  <a:schemeClr val="tx1"/>
                </a:solidFill>
                <a:latin typeface="BrownStd Light"/>
                <a:cs typeface="BrownStd Light"/>
              </a:rPr>
              <a:t> </a:t>
            </a:r>
            <a:r>
              <a:rPr sz="1000" b="0" dirty="0">
                <a:solidFill>
                  <a:schemeClr val="tx1"/>
                </a:solidFill>
                <a:latin typeface="BrownStd Light"/>
                <a:cs typeface="BrownStd Light"/>
              </a:rPr>
              <a:t>important</a:t>
            </a:r>
            <a:r>
              <a:rPr sz="1000" b="0" spc="125" dirty="0">
                <a:solidFill>
                  <a:schemeClr val="tx1"/>
                </a:solidFill>
                <a:latin typeface="BrownStd Light"/>
                <a:cs typeface="BrownStd Light"/>
              </a:rPr>
              <a:t> </a:t>
            </a:r>
            <a:r>
              <a:rPr sz="1000" b="0" spc="-25" dirty="0">
                <a:solidFill>
                  <a:schemeClr val="tx1"/>
                </a:solidFill>
                <a:latin typeface="BrownStd Light"/>
                <a:cs typeface="BrownStd Light"/>
              </a:rPr>
              <a:t>at </a:t>
            </a:r>
            <a:r>
              <a:rPr sz="1000" b="0" dirty="0">
                <a:solidFill>
                  <a:schemeClr val="tx1"/>
                </a:solidFill>
                <a:latin typeface="BrownStd Light"/>
                <a:cs typeface="BrownStd Light"/>
              </a:rPr>
              <a:t>ENO</a:t>
            </a:r>
            <a:r>
              <a:rPr sz="1000" b="0" spc="235" dirty="0">
                <a:solidFill>
                  <a:schemeClr val="tx1"/>
                </a:solidFill>
                <a:latin typeface="BrownStd Light"/>
                <a:cs typeface="BrownStd Light"/>
              </a:rPr>
              <a:t> </a:t>
            </a:r>
            <a:r>
              <a:rPr sz="1000" b="0" dirty="0">
                <a:solidFill>
                  <a:schemeClr val="tx1"/>
                </a:solidFill>
                <a:latin typeface="BrownStd Light"/>
                <a:cs typeface="BrownStd Light"/>
              </a:rPr>
              <a:t>and</a:t>
            </a:r>
            <a:r>
              <a:rPr sz="1000" b="0" spc="245" dirty="0">
                <a:solidFill>
                  <a:schemeClr val="tx1"/>
                </a:solidFill>
                <a:latin typeface="BrownStd Light"/>
                <a:cs typeface="BrownStd Light"/>
              </a:rPr>
              <a:t> </a:t>
            </a:r>
            <a:r>
              <a:rPr sz="1000" b="0" dirty="0">
                <a:solidFill>
                  <a:schemeClr val="tx1"/>
                </a:solidFill>
                <a:latin typeface="BrownStd Light"/>
                <a:cs typeface="BrownStd Light"/>
              </a:rPr>
              <a:t>we</a:t>
            </a:r>
            <a:r>
              <a:rPr sz="1000" b="0" spc="254" dirty="0">
                <a:solidFill>
                  <a:schemeClr val="tx1"/>
                </a:solidFill>
                <a:latin typeface="BrownStd Light"/>
                <a:cs typeface="BrownStd Light"/>
              </a:rPr>
              <a:t> </a:t>
            </a:r>
            <a:r>
              <a:rPr sz="1000" b="0" dirty="0">
                <a:solidFill>
                  <a:schemeClr val="tx1"/>
                </a:solidFill>
                <a:latin typeface="BrownStd Light"/>
                <a:cs typeface="BrownStd Light"/>
              </a:rPr>
              <a:t>would</a:t>
            </a:r>
            <a:r>
              <a:rPr sz="1000" b="0" spc="235" dirty="0">
                <a:solidFill>
                  <a:schemeClr val="tx1"/>
                </a:solidFill>
                <a:latin typeface="BrownStd Light"/>
                <a:cs typeface="BrownStd Light"/>
              </a:rPr>
              <a:t> </a:t>
            </a:r>
            <a:r>
              <a:rPr sz="1000" b="0" dirty="0">
                <a:solidFill>
                  <a:schemeClr val="tx1"/>
                </a:solidFill>
                <a:latin typeface="BrownStd Light"/>
                <a:cs typeface="BrownStd Light"/>
              </a:rPr>
              <a:t>expect</a:t>
            </a:r>
            <a:r>
              <a:rPr sz="1000" b="0" spc="235" dirty="0">
                <a:solidFill>
                  <a:schemeClr val="tx1"/>
                </a:solidFill>
                <a:latin typeface="BrownStd Light"/>
                <a:cs typeface="BrownStd Light"/>
              </a:rPr>
              <a:t> </a:t>
            </a:r>
            <a:r>
              <a:rPr sz="1000" b="0" dirty="0">
                <a:solidFill>
                  <a:schemeClr val="tx1"/>
                </a:solidFill>
                <a:latin typeface="BrownStd Light"/>
                <a:cs typeface="BrownStd Light"/>
              </a:rPr>
              <a:t>that</a:t>
            </a:r>
            <a:r>
              <a:rPr sz="1000" b="0" spc="240" dirty="0">
                <a:solidFill>
                  <a:schemeClr val="tx1"/>
                </a:solidFill>
                <a:latin typeface="BrownStd Light"/>
                <a:cs typeface="BrownStd Light"/>
              </a:rPr>
              <a:t> </a:t>
            </a:r>
            <a:r>
              <a:rPr sz="1000" b="0" spc="-25" dirty="0">
                <a:solidFill>
                  <a:schemeClr val="tx1"/>
                </a:solidFill>
                <a:latin typeface="BrownStd Light"/>
                <a:cs typeface="BrownStd Light"/>
              </a:rPr>
              <a:t>the </a:t>
            </a:r>
            <a:r>
              <a:rPr sz="1000" b="0" spc="-10" dirty="0">
                <a:solidFill>
                  <a:schemeClr val="tx1"/>
                </a:solidFill>
                <a:latin typeface="BrownStd Light"/>
                <a:cs typeface="BrownStd Light"/>
              </a:rPr>
              <a:t>postholder</a:t>
            </a:r>
            <a:r>
              <a:rPr sz="1000" b="0" spc="85" dirty="0">
                <a:solidFill>
                  <a:schemeClr val="tx1"/>
                </a:solidFill>
                <a:latin typeface="BrownStd Light"/>
                <a:cs typeface="BrownStd Light"/>
              </a:rPr>
              <a:t> </a:t>
            </a:r>
            <a:r>
              <a:rPr sz="1000" b="0" dirty="0">
                <a:solidFill>
                  <a:schemeClr val="tx1"/>
                </a:solidFill>
                <a:latin typeface="BrownStd Light"/>
                <a:cs typeface="BrownStd Light"/>
              </a:rPr>
              <a:t>will</a:t>
            </a:r>
            <a:r>
              <a:rPr sz="1000" b="0" spc="70" dirty="0">
                <a:solidFill>
                  <a:schemeClr val="tx1"/>
                </a:solidFill>
                <a:latin typeface="BrownStd Light"/>
                <a:cs typeface="BrownStd Light"/>
              </a:rPr>
              <a:t> </a:t>
            </a:r>
            <a:r>
              <a:rPr sz="1000" b="0" dirty="0">
                <a:solidFill>
                  <a:schemeClr val="tx1"/>
                </a:solidFill>
                <a:latin typeface="BrownStd Light"/>
                <a:cs typeface="BrownStd Light"/>
              </a:rPr>
              <a:t>be</a:t>
            </a:r>
            <a:r>
              <a:rPr sz="1000" b="0" spc="95" dirty="0">
                <a:solidFill>
                  <a:schemeClr val="tx1"/>
                </a:solidFill>
                <a:latin typeface="BrownStd Light"/>
                <a:cs typeface="BrownStd Light"/>
              </a:rPr>
              <a:t> </a:t>
            </a:r>
            <a:r>
              <a:rPr sz="1000" b="0" dirty="0">
                <a:solidFill>
                  <a:schemeClr val="tx1"/>
                </a:solidFill>
                <a:latin typeface="BrownStd Light"/>
                <a:cs typeface="BrownStd Light"/>
              </a:rPr>
              <a:t>happy</a:t>
            </a:r>
            <a:r>
              <a:rPr sz="1000" b="0" spc="80" dirty="0">
                <a:solidFill>
                  <a:schemeClr val="tx1"/>
                </a:solidFill>
                <a:latin typeface="BrownStd Light"/>
                <a:cs typeface="BrownStd Light"/>
              </a:rPr>
              <a:t> </a:t>
            </a:r>
            <a:r>
              <a:rPr sz="1000" b="0" dirty="0">
                <a:solidFill>
                  <a:schemeClr val="tx1"/>
                </a:solidFill>
                <a:latin typeface="BrownStd Light"/>
                <a:cs typeface="BrownStd Light"/>
              </a:rPr>
              <a:t>to</a:t>
            </a:r>
            <a:r>
              <a:rPr sz="1000" b="0" spc="65" dirty="0">
                <a:solidFill>
                  <a:schemeClr val="tx1"/>
                </a:solidFill>
                <a:latin typeface="BrownStd Light"/>
                <a:cs typeface="BrownStd Light"/>
              </a:rPr>
              <a:t> </a:t>
            </a:r>
            <a:r>
              <a:rPr sz="1000" b="0" spc="-20" dirty="0">
                <a:solidFill>
                  <a:schemeClr val="tx1"/>
                </a:solidFill>
                <a:latin typeface="BrownStd Light"/>
                <a:cs typeface="BrownStd Light"/>
              </a:rPr>
              <a:t>undertake </a:t>
            </a:r>
            <a:r>
              <a:rPr sz="1000" b="0" spc="-10" dirty="0">
                <a:solidFill>
                  <a:schemeClr val="tx1"/>
                </a:solidFill>
                <a:latin typeface="BrownStd Light"/>
                <a:cs typeface="BrownStd Light"/>
              </a:rPr>
              <a:t>personal</a:t>
            </a:r>
            <a:r>
              <a:rPr sz="1000" b="0" spc="15" dirty="0">
                <a:solidFill>
                  <a:schemeClr val="tx1"/>
                </a:solidFill>
                <a:latin typeface="BrownStd Light"/>
                <a:cs typeface="BrownStd Light"/>
              </a:rPr>
              <a:t> </a:t>
            </a:r>
            <a:r>
              <a:rPr sz="1000" b="0" spc="-20" dirty="0">
                <a:solidFill>
                  <a:schemeClr val="tx1"/>
                </a:solidFill>
                <a:latin typeface="BrownStd Light"/>
                <a:cs typeface="BrownStd Light"/>
              </a:rPr>
              <a:t>responsibility</a:t>
            </a:r>
            <a:r>
              <a:rPr sz="1000" b="0" spc="5" dirty="0">
                <a:solidFill>
                  <a:schemeClr val="tx1"/>
                </a:solidFill>
                <a:latin typeface="BrownStd Light"/>
                <a:cs typeface="BrownStd Light"/>
              </a:rPr>
              <a:t> </a:t>
            </a:r>
            <a:r>
              <a:rPr sz="1000" b="0" dirty="0">
                <a:solidFill>
                  <a:schemeClr val="tx1"/>
                </a:solidFill>
                <a:latin typeface="BrownStd Light"/>
                <a:cs typeface="BrownStd Light"/>
              </a:rPr>
              <a:t>for</a:t>
            </a:r>
            <a:r>
              <a:rPr sz="1000" b="0" spc="20" dirty="0">
                <a:solidFill>
                  <a:schemeClr val="tx1"/>
                </a:solidFill>
                <a:latin typeface="BrownStd Light"/>
                <a:cs typeface="BrownStd Light"/>
              </a:rPr>
              <a:t> </a:t>
            </a:r>
            <a:r>
              <a:rPr sz="1000" b="0" dirty="0">
                <a:solidFill>
                  <a:schemeClr val="tx1"/>
                </a:solidFill>
                <a:latin typeface="BrownStd Light"/>
                <a:cs typeface="BrownStd Light"/>
              </a:rPr>
              <a:t>safety</a:t>
            </a:r>
            <a:r>
              <a:rPr sz="1000" b="0" spc="10" dirty="0">
                <a:solidFill>
                  <a:schemeClr val="tx1"/>
                </a:solidFill>
                <a:latin typeface="BrownStd Light"/>
                <a:cs typeface="BrownStd Light"/>
              </a:rPr>
              <a:t> </a:t>
            </a:r>
            <a:r>
              <a:rPr sz="1000" b="0" dirty="0">
                <a:solidFill>
                  <a:schemeClr val="tx1"/>
                </a:solidFill>
                <a:latin typeface="BrownStd Light"/>
                <a:cs typeface="BrownStd Light"/>
              </a:rPr>
              <a:t>as</a:t>
            </a:r>
            <a:r>
              <a:rPr sz="1000" b="0" spc="30" dirty="0">
                <a:solidFill>
                  <a:schemeClr val="tx1"/>
                </a:solidFill>
                <a:latin typeface="BrownStd Light"/>
                <a:cs typeface="BrownStd Light"/>
              </a:rPr>
              <a:t> </a:t>
            </a:r>
            <a:r>
              <a:rPr sz="1000" b="0" spc="-20" dirty="0">
                <a:solidFill>
                  <a:schemeClr val="tx1"/>
                </a:solidFill>
                <a:latin typeface="BrownStd Light"/>
                <a:cs typeface="BrownStd Light"/>
              </a:rPr>
              <a:t>will </a:t>
            </a:r>
            <a:r>
              <a:rPr sz="1000" b="0" dirty="0">
                <a:solidFill>
                  <a:schemeClr val="tx1"/>
                </a:solidFill>
                <a:latin typeface="BrownStd Light"/>
                <a:cs typeface="BrownStd Light"/>
              </a:rPr>
              <a:t>be</a:t>
            </a:r>
            <a:r>
              <a:rPr sz="1000" b="0" spc="-60" dirty="0">
                <a:solidFill>
                  <a:schemeClr val="tx1"/>
                </a:solidFill>
                <a:latin typeface="BrownStd Light"/>
                <a:cs typeface="BrownStd Light"/>
              </a:rPr>
              <a:t> </a:t>
            </a:r>
            <a:r>
              <a:rPr sz="1000" b="0" spc="-30" dirty="0">
                <a:solidFill>
                  <a:schemeClr val="tx1"/>
                </a:solidFill>
                <a:latin typeface="BrownStd Light"/>
                <a:cs typeface="BrownStd Light"/>
              </a:rPr>
              <a:t>outlined</a:t>
            </a:r>
            <a:r>
              <a:rPr sz="1000" b="0" spc="-40" dirty="0">
                <a:solidFill>
                  <a:schemeClr val="tx1"/>
                </a:solidFill>
                <a:latin typeface="BrownStd Light"/>
                <a:cs typeface="BrownStd Light"/>
              </a:rPr>
              <a:t> </a:t>
            </a:r>
            <a:r>
              <a:rPr sz="1000" b="0" dirty="0">
                <a:solidFill>
                  <a:schemeClr val="tx1"/>
                </a:solidFill>
                <a:latin typeface="BrownStd Light"/>
                <a:cs typeface="BrownStd Light"/>
              </a:rPr>
              <a:t>in</a:t>
            </a:r>
            <a:r>
              <a:rPr sz="1000" b="0" spc="-45" dirty="0">
                <a:solidFill>
                  <a:schemeClr val="tx1"/>
                </a:solidFill>
                <a:latin typeface="BrownStd Light"/>
                <a:cs typeface="BrownStd Light"/>
              </a:rPr>
              <a:t> </a:t>
            </a:r>
            <a:r>
              <a:rPr sz="1000" b="0" spc="-10" dirty="0">
                <a:solidFill>
                  <a:schemeClr val="tx1"/>
                </a:solidFill>
                <a:latin typeface="BrownStd Light"/>
                <a:cs typeface="BrownStd Light"/>
              </a:rPr>
              <a:t>the</a:t>
            </a:r>
            <a:r>
              <a:rPr sz="1000" b="0" spc="-35" dirty="0">
                <a:solidFill>
                  <a:schemeClr val="tx1"/>
                </a:solidFill>
                <a:latin typeface="BrownStd Light"/>
                <a:cs typeface="BrownStd Light"/>
              </a:rPr>
              <a:t> </a:t>
            </a:r>
            <a:r>
              <a:rPr sz="1000" b="0" spc="-10" dirty="0">
                <a:solidFill>
                  <a:schemeClr val="tx1"/>
                </a:solidFill>
                <a:latin typeface="BrownStd Light"/>
                <a:cs typeface="BrownStd Light"/>
              </a:rPr>
              <a:t>ENO</a:t>
            </a:r>
            <a:r>
              <a:rPr sz="1000" b="0" spc="-45" dirty="0">
                <a:solidFill>
                  <a:schemeClr val="tx1"/>
                </a:solidFill>
                <a:latin typeface="BrownStd Light"/>
                <a:cs typeface="BrownStd Light"/>
              </a:rPr>
              <a:t> </a:t>
            </a:r>
            <a:r>
              <a:rPr sz="1000" b="0" spc="-25" dirty="0">
                <a:solidFill>
                  <a:schemeClr val="tx1"/>
                </a:solidFill>
                <a:latin typeface="BrownStd Light"/>
                <a:cs typeface="BrownStd Light"/>
              </a:rPr>
              <a:t>safety</a:t>
            </a:r>
            <a:r>
              <a:rPr sz="1000" b="0" spc="-40" dirty="0">
                <a:solidFill>
                  <a:schemeClr val="tx1"/>
                </a:solidFill>
                <a:latin typeface="BrownStd Light"/>
                <a:cs typeface="BrownStd Light"/>
              </a:rPr>
              <a:t> </a:t>
            </a:r>
            <a:r>
              <a:rPr sz="1000" b="0" spc="-25" dirty="0">
                <a:solidFill>
                  <a:schemeClr val="tx1"/>
                </a:solidFill>
                <a:latin typeface="BrownStd Light"/>
                <a:cs typeface="BrownStd Light"/>
              </a:rPr>
              <a:t>policy</a:t>
            </a:r>
            <a:r>
              <a:rPr sz="1000" b="0" spc="-45" dirty="0">
                <a:solidFill>
                  <a:schemeClr val="tx1"/>
                </a:solidFill>
                <a:latin typeface="BrownStd Light"/>
                <a:cs typeface="BrownStd Light"/>
              </a:rPr>
              <a:t> </a:t>
            </a:r>
            <a:r>
              <a:rPr sz="1000" b="0" spc="-25" dirty="0">
                <a:solidFill>
                  <a:schemeClr val="tx1"/>
                </a:solidFill>
                <a:latin typeface="BrownStd Light"/>
                <a:cs typeface="BrownStd Light"/>
              </a:rPr>
              <a:t>and </a:t>
            </a:r>
            <a:r>
              <a:rPr sz="1000" b="0" spc="-20" dirty="0">
                <a:solidFill>
                  <a:schemeClr val="tx1"/>
                </a:solidFill>
                <a:latin typeface="BrownStd Light"/>
                <a:cs typeface="BrownStd Light"/>
              </a:rPr>
              <a:t>the</a:t>
            </a:r>
            <a:r>
              <a:rPr sz="1000" b="0" spc="-50" dirty="0">
                <a:solidFill>
                  <a:schemeClr val="tx1"/>
                </a:solidFill>
                <a:latin typeface="BrownStd Light"/>
                <a:cs typeface="BrownStd Light"/>
              </a:rPr>
              <a:t> </a:t>
            </a:r>
            <a:r>
              <a:rPr sz="1000" b="0" spc="-30" dirty="0">
                <a:solidFill>
                  <a:schemeClr val="tx1"/>
                </a:solidFill>
                <a:latin typeface="BrownStd Light"/>
                <a:cs typeface="BrownStd Light"/>
              </a:rPr>
              <a:t>Health</a:t>
            </a:r>
            <a:r>
              <a:rPr sz="1000" b="0" spc="-5" dirty="0">
                <a:solidFill>
                  <a:schemeClr val="tx1"/>
                </a:solidFill>
                <a:latin typeface="BrownStd Light"/>
                <a:cs typeface="BrownStd Light"/>
              </a:rPr>
              <a:t> </a:t>
            </a:r>
            <a:r>
              <a:rPr sz="1000" b="0" spc="-25" dirty="0">
                <a:solidFill>
                  <a:schemeClr val="tx1"/>
                </a:solidFill>
                <a:latin typeface="BrownStd Light"/>
                <a:cs typeface="BrownStd Light"/>
              </a:rPr>
              <a:t>and</a:t>
            </a:r>
            <a:r>
              <a:rPr sz="1000" b="0" spc="-35" dirty="0">
                <a:solidFill>
                  <a:schemeClr val="tx1"/>
                </a:solidFill>
                <a:latin typeface="BrownStd Light"/>
                <a:cs typeface="BrownStd Light"/>
              </a:rPr>
              <a:t> </a:t>
            </a:r>
            <a:r>
              <a:rPr sz="1000" b="0" spc="-30" dirty="0">
                <a:solidFill>
                  <a:schemeClr val="tx1"/>
                </a:solidFill>
                <a:latin typeface="BrownStd Light"/>
                <a:cs typeface="BrownStd Light"/>
              </a:rPr>
              <a:t>Safety</a:t>
            </a:r>
            <a:r>
              <a:rPr sz="1000" b="0" spc="-20" dirty="0">
                <a:solidFill>
                  <a:schemeClr val="tx1"/>
                </a:solidFill>
                <a:latin typeface="BrownStd Light"/>
                <a:cs typeface="BrownStd Light"/>
              </a:rPr>
              <a:t> at</a:t>
            </a:r>
            <a:r>
              <a:rPr sz="1000" b="0" spc="-50" dirty="0">
                <a:solidFill>
                  <a:schemeClr val="tx1"/>
                </a:solidFill>
                <a:latin typeface="BrownStd Light"/>
                <a:cs typeface="BrownStd Light"/>
              </a:rPr>
              <a:t> </a:t>
            </a:r>
            <a:r>
              <a:rPr sz="1000" b="0" spc="-35" dirty="0">
                <a:solidFill>
                  <a:schemeClr val="tx1"/>
                </a:solidFill>
                <a:latin typeface="BrownStd Light"/>
                <a:cs typeface="BrownStd Light"/>
              </a:rPr>
              <a:t>Work</a:t>
            </a:r>
            <a:r>
              <a:rPr sz="1000" b="0" spc="-70" dirty="0">
                <a:solidFill>
                  <a:schemeClr val="tx1"/>
                </a:solidFill>
                <a:latin typeface="BrownStd Light"/>
                <a:cs typeface="BrownStd Light"/>
              </a:rPr>
              <a:t> </a:t>
            </a:r>
            <a:r>
              <a:rPr sz="1000" b="0" spc="-20" dirty="0">
                <a:solidFill>
                  <a:schemeClr val="tx1"/>
                </a:solidFill>
                <a:latin typeface="BrownStd Light"/>
                <a:cs typeface="BrownStd Light"/>
              </a:rPr>
              <a:t>Act</a:t>
            </a:r>
            <a:r>
              <a:rPr sz="1000" b="0" spc="-95" dirty="0">
                <a:solidFill>
                  <a:schemeClr val="tx1"/>
                </a:solidFill>
                <a:latin typeface="BrownStd Light"/>
                <a:cs typeface="BrownStd Light"/>
              </a:rPr>
              <a:t> </a:t>
            </a:r>
            <a:r>
              <a:rPr sz="1000" b="0" spc="-20" dirty="0">
                <a:solidFill>
                  <a:schemeClr val="tx1"/>
                </a:solidFill>
                <a:latin typeface="BrownStd Light"/>
                <a:cs typeface="BrownStd Light"/>
              </a:rPr>
              <a:t>1974.</a:t>
            </a:r>
            <a:endParaRPr sz="1000" dirty="0">
              <a:solidFill>
                <a:schemeClr val="tx1"/>
              </a:solidFill>
              <a:latin typeface="BrownStd Light"/>
              <a:cs typeface="BrownStd Light"/>
            </a:endParaRPr>
          </a:p>
        </p:txBody>
      </p:sp>
      <p:sp>
        <p:nvSpPr>
          <p:cNvPr id="7" name="object 7"/>
          <p:cNvSpPr txBox="1"/>
          <p:nvPr/>
        </p:nvSpPr>
        <p:spPr>
          <a:xfrm>
            <a:off x="7938007" y="1489710"/>
            <a:ext cx="2240915" cy="787400"/>
          </a:xfrm>
          <a:prstGeom prst="rect">
            <a:avLst/>
          </a:prstGeom>
        </p:spPr>
        <p:txBody>
          <a:bodyPr vert="horz" wrap="square" lIns="0" tIns="12065" rIns="0" bIns="0" rtlCol="0">
            <a:spAutoFit/>
          </a:bodyPr>
          <a:lstStyle/>
          <a:p>
            <a:pPr marL="12700" algn="just">
              <a:lnSpc>
                <a:spcPct val="100000"/>
              </a:lnSpc>
              <a:spcBef>
                <a:spcPts val="95"/>
              </a:spcBef>
            </a:pPr>
            <a:r>
              <a:rPr sz="1000" b="0" spc="-30" dirty="0">
                <a:solidFill>
                  <a:srgbClr val="EE3340"/>
                </a:solidFill>
                <a:latin typeface="BrownStd Light"/>
                <a:cs typeface="BrownStd Light"/>
              </a:rPr>
              <a:t>Equal</a:t>
            </a:r>
            <a:r>
              <a:rPr sz="1000" b="0" spc="-20" dirty="0">
                <a:solidFill>
                  <a:srgbClr val="EE3340"/>
                </a:solidFill>
                <a:latin typeface="BrownStd Light"/>
                <a:cs typeface="BrownStd Light"/>
              </a:rPr>
              <a:t> </a:t>
            </a:r>
            <a:r>
              <a:rPr sz="1000" b="0" spc="-10" dirty="0">
                <a:solidFill>
                  <a:srgbClr val="EE3340"/>
                </a:solidFill>
                <a:latin typeface="BrownStd Light"/>
                <a:cs typeface="BrownStd Light"/>
              </a:rPr>
              <a:t>Opportunities</a:t>
            </a:r>
            <a:endParaRPr sz="1000" dirty="0">
              <a:latin typeface="BrownStd Light"/>
              <a:cs typeface="BrownStd Light"/>
            </a:endParaRPr>
          </a:p>
          <a:p>
            <a:pPr marL="12700" marR="5080" algn="just">
              <a:lnSpc>
                <a:spcPct val="100000"/>
              </a:lnSpc>
            </a:pPr>
            <a:r>
              <a:rPr sz="1000" b="0" dirty="0">
                <a:solidFill>
                  <a:schemeClr val="tx1"/>
                </a:solidFill>
                <a:latin typeface="BrownStd Light"/>
                <a:cs typeface="BrownStd Light"/>
              </a:rPr>
              <a:t>Equal</a:t>
            </a:r>
            <a:r>
              <a:rPr sz="1000" b="0" spc="50" dirty="0">
                <a:solidFill>
                  <a:schemeClr val="tx1"/>
                </a:solidFill>
                <a:latin typeface="BrownStd Light"/>
                <a:cs typeface="BrownStd Light"/>
              </a:rPr>
              <a:t> </a:t>
            </a:r>
            <a:r>
              <a:rPr sz="1000" b="0" spc="-10" dirty="0">
                <a:solidFill>
                  <a:schemeClr val="tx1"/>
                </a:solidFill>
                <a:latin typeface="BrownStd Light"/>
                <a:cs typeface="BrownStd Light"/>
              </a:rPr>
              <a:t>Opportunities</a:t>
            </a:r>
            <a:r>
              <a:rPr sz="1000" b="0" spc="40" dirty="0">
                <a:solidFill>
                  <a:schemeClr val="tx1"/>
                </a:solidFill>
                <a:latin typeface="BrownStd Light"/>
                <a:cs typeface="BrownStd Light"/>
              </a:rPr>
              <a:t> </a:t>
            </a:r>
            <a:r>
              <a:rPr sz="1000" b="0" dirty="0">
                <a:solidFill>
                  <a:schemeClr val="tx1"/>
                </a:solidFill>
                <a:latin typeface="BrownStd Light"/>
                <a:cs typeface="BrownStd Light"/>
              </a:rPr>
              <a:t>is</a:t>
            </a:r>
            <a:r>
              <a:rPr sz="1000" b="0" spc="70" dirty="0">
                <a:solidFill>
                  <a:schemeClr val="tx1"/>
                </a:solidFill>
                <a:latin typeface="BrownStd Light"/>
                <a:cs typeface="BrownStd Light"/>
              </a:rPr>
              <a:t> </a:t>
            </a:r>
            <a:r>
              <a:rPr sz="1000" b="0" dirty="0">
                <a:solidFill>
                  <a:schemeClr val="tx1"/>
                </a:solidFill>
                <a:latin typeface="BrownStd Light"/>
                <a:cs typeface="BrownStd Light"/>
              </a:rPr>
              <a:t>a</a:t>
            </a:r>
            <a:r>
              <a:rPr sz="1000" b="0" spc="80" dirty="0">
                <a:solidFill>
                  <a:schemeClr val="tx1"/>
                </a:solidFill>
                <a:latin typeface="BrownStd Light"/>
                <a:cs typeface="BrownStd Light"/>
              </a:rPr>
              <a:t> </a:t>
            </a:r>
            <a:r>
              <a:rPr sz="1000" b="0" dirty="0">
                <a:solidFill>
                  <a:schemeClr val="tx1"/>
                </a:solidFill>
                <a:latin typeface="BrownStd Light"/>
                <a:cs typeface="BrownStd Light"/>
              </a:rPr>
              <a:t>given.</a:t>
            </a:r>
            <a:r>
              <a:rPr sz="1000" b="0" spc="45" dirty="0">
                <a:solidFill>
                  <a:schemeClr val="tx1"/>
                </a:solidFill>
                <a:latin typeface="BrownStd Light"/>
                <a:cs typeface="BrownStd Light"/>
              </a:rPr>
              <a:t> </a:t>
            </a:r>
            <a:r>
              <a:rPr sz="1000" b="0" dirty="0">
                <a:solidFill>
                  <a:schemeClr val="tx1"/>
                </a:solidFill>
                <a:latin typeface="BrownStd Light"/>
                <a:cs typeface="BrownStd Light"/>
              </a:rPr>
              <a:t>We</a:t>
            </a:r>
            <a:r>
              <a:rPr sz="1000" b="0" spc="45" dirty="0">
                <a:solidFill>
                  <a:schemeClr val="tx1"/>
                </a:solidFill>
                <a:latin typeface="BrownStd Light"/>
                <a:cs typeface="BrownStd Light"/>
              </a:rPr>
              <a:t> </a:t>
            </a:r>
            <a:r>
              <a:rPr sz="1000" b="0" spc="-20" dirty="0">
                <a:solidFill>
                  <a:schemeClr val="tx1"/>
                </a:solidFill>
                <a:latin typeface="BrownStd Light"/>
                <a:cs typeface="BrownStd Light"/>
              </a:rPr>
              <a:t>will expect</a:t>
            </a:r>
            <a:r>
              <a:rPr sz="1000" b="0" spc="-40" dirty="0">
                <a:solidFill>
                  <a:schemeClr val="tx1"/>
                </a:solidFill>
                <a:latin typeface="BrownStd Light"/>
                <a:cs typeface="BrownStd Light"/>
              </a:rPr>
              <a:t> </a:t>
            </a:r>
            <a:r>
              <a:rPr sz="1000" b="0" dirty="0">
                <a:solidFill>
                  <a:schemeClr val="tx1"/>
                </a:solidFill>
                <a:latin typeface="BrownStd Light"/>
                <a:cs typeface="BrownStd Light"/>
              </a:rPr>
              <a:t>the</a:t>
            </a:r>
            <a:r>
              <a:rPr sz="1000" b="0" spc="-10" dirty="0">
                <a:solidFill>
                  <a:schemeClr val="tx1"/>
                </a:solidFill>
                <a:latin typeface="BrownStd Light"/>
                <a:cs typeface="BrownStd Light"/>
              </a:rPr>
              <a:t> </a:t>
            </a:r>
            <a:r>
              <a:rPr sz="1000" b="0" spc="-30" dirty="0">
                <a:solidFill>
                  <a:schemeClr val="tx1"/>
                </a:solidFill>
                <a:latin typeface="BrownStd Light"/>
                <a:cs typeface="BrownStd Light"/>
              </a:rPr>
              <a:t>postholder</a:t>
            </a:r>
            <a:r>
              <a:rPr sz="1000" b="0" spc="-35" dirty="0">
                <a:solidFill>
                  <a:schemeClr val="tx1"/>
                </a:solidFill>
                <a:latin typeface="BrownStd Light"/>
                <a:cs typeface="BrownStd Light"/>
              </a:rPr>
              <a:t> </a:t>
            </a:r>
            <a:r>
              <a:rPr sz="1000" b="0" dirty="0">
                <a:solidFill>
                  <a:schemeClr val="tx1"/>
                </a:solidFill>
                <a:latin typeface="BrownStd Light"/>
                <a:cs typeface="BrownStd Light"/>
              </a:rPr>
              <a:t>to</a:t>
            </a:r>
            <a:r>
              <a:rPr sz="1000" b="0" spc="-40" dirty="0">
                <a:solidFill>
                  <a:schemeClr val="tx1"/>
                </a:solidFill>
                <a:latin typeface="BrownStd Light"/>
                <a:cs typeface="BrownStd Light"/>
              </a:rPr>
              <a:t> </a:t>
            </a:r>
            <a:r>
              <a:rPr sz="1000" b="0" spc="-25" dirty="0">
                <a:solidFill>
                  <a:schemeClr val="tx1"/>
                </a:solidFill>
                <a:latin typeface="BrownStd Light"/>
                <a:cs typeface="BrownStd Light"/>
              </a:rPr>
              <a:t>abide</a:t>
            </a:r>
            <a:r>
              <a:rPr sz="1000" b="0" spc="-35" dirty="0">
                <a:solidFill>
                  <a:schemeClr val="tx1"/>
                </a:solidFill>
                <a:latin typeface="BrownStd Light"/>
                <a:cs typeface="BrownStd Light"/>
              </a:rPr>
              <a:t> </a:t>
            </a:r>
            <a:r>
              <a:rPr sz="1000" b="0" dirty="0">
                <a:solidFill>
                  <a:schemeClr val="tx1"/>
                </a:solidFill>
                <a:latin typeface="BrownStd Light"/>
                <a:cs typeface="BrownStd Light"/>
              </a:rPr>
              <a:t>by</a:t>
            </a:r>
            <a:r>
              <a:rPr sz="1000" b="0" spc="-55" dirty="0">
                <a:solidFill>
                  <a:schemeClr val="tx1"/>
                </a:solidFill>
                <a:latin typeface="BrownStd Light"/>
                <a:cs typeface="BrownStd Light"/>
              </a:rPr>
              <a:t> </a:t>
            </a:r>
            <a:r>
              <a:rPr sz="1000" b="0" spc="-20" dirty="0">
                <a:solidFill>
                  <a:schemeClr val="tx1"/>
                </a:solidFill>
                <a:latin typeface="BrownStd Light"/>
                <a:cs typeface="BrownStd Light"/>
              </a:rPr>
              <a:t>ENO’s </a:t>
            </a:r>
            <a:r>
              <a:rPr sz="1000" b="0" dirty="0">
                <a:solidFill>
                  <a:schemeClr val="tx1"/>
                </a:solidFill>
                <a:latin typeface="BrownStd Light"/>
                <a:cs typeface="BrownStd Light"/>
              </a:rPr>
              <a:t>policies</a:t>
            </a:r>
            <a:r>
              <a:rPr sz="1000" b="0" spc="350" dirty="0">
                <a:solidFill>
                  <a:schemeClr val="tx1"/>
                </a:solidFill>
                <a:latin typeface="BrownStd Light"/>
                <a:cs typeface="BrownStd Light"/>
              </a:rPr>
              <a:t> </a:t>
            </a:r>
            <a:r>
              <a:rPr sz="1000" b="0" dirty="0">
                <a:solidFill>
                  <a:schemeClr val="tx1"/>
                </a:solidFill>
                <a:latin typeface="BrownStd Light"/>
                <a:cs typeface="BrownStd Light"/>
              </a:rPr>
              <a:t>on</a:t>
            </a:r>
            <a:r>
              <a:rPr sz="1000" b="0" spc="375" dirty="0">
                <a:solidFill>
                  <a:schemeClr val="tx1"/>
                </a:solidFill>
                <a:latin typeface="BrownStd Light"/>
                <a:cs typeface="BrownStd Light"/>
              </a:rPr>
              <a:t> </a:t>
            </a:r>
            <a:r>
              <a:rPr sz="1000" b="0" dirty="0">
                <a:solidFill>
                  <a:schemeClr val="tx1"/>
                </a:solidFill>
                <a:latin typeface="BrownStd Light"/>
                <a:cs typeface="BrownStd Light"/>
              </a:rPr>
              <a:t>Equal</a:t>
            </a:r>
            <a:r>
              <a:rPr sz="1000" b="0" spc="360" dirty="0">
                <a:solidFill>
                  <a:schemeClr val="tx1"/>
                </a:solidFill>
                <a:latin typeface="BrownStd Light"/>
                <a:cs typeface="BrownStd Light"/>
              </a:rPr>
              <a:t> </a:t>
            </a:r>
            <a:r>
              <a:rPr sz="1000" b="0" dirty="0">
                <a:solidFill>
                  <a:schemeClr val="tx1"/>
                </a:solidFill>
                <a:latin typeface="BrownStd Light"/>
                <a:cs typeface="BrownStd Light"/>
              </a:rPr>
              <a:t>Opportunities</a:t>
            </a:r>
            <a:r>
              <a:rPr sz="1000" b="0" spc="355" dirty="0">
                <a:solidFill>
                  <a:schemeClr val="tx1"/>
                </a:solidFill>
                <a:latin typeface="BrownStd Light"/>
                <a:cs typeface="BrownStd Light"/>
              </a:rPr>
              <a:t> </a:t>
            </a:r>
            <a:r>
              <a:rPr sz="1000" b="0" spc="-25" dirty="0">
                <a:solidFill>
                  <a:schemeClr val="tx1"/>
                </a:solidFill>
                <a:latin typeface="BrownStd Light"/>
                <a:cs typeface="BrownStd Light"/>
              </a:rPr>
              <a:t>and Dignity</a:t>
            </a:r>
            <a:r>
              <a:rPr sz="1000" b="0" spc="-10" dirty="0">
                <a:solidFill>
                  <a:schemeClr val="tx1"/>
                </a:solidFill>
                <a:latin typeface="BrownStd Light"/>
                <a:cs typeface="BrownStd Light"/>
              </a:rPr>
              <a:t> </a:t>
            </a:r>
            <a:r>
              <a:rPr sz="1000" b="0" spc="-20" dirty="0">
                <a:solidFill>
                  <a:schemeClr val="tx1"/>
                </a:solidFill>
                <a:latin typeface="BrownStd Light"/>
                <a:cs typeface="BrownStd Light"/>
              </a:rPr>
              <a:t>at</a:t>
            </a:r>
            <a:r>
              <a:rPr sz="1000" b="0" spc="-105" dirty="0">
                <a:solidFill>
                  <a:schemeClr val="tx1"/>
                </a:solidFill>
                <a:latin typeface="BrownStd Light"/>
                <a:cs typeface="BrownStd Light"/>
              </a:rPr>
              <a:t> </a:t>
            </a:r>
            <a:r>
              <a:rPr sz="1000" b="0" spc="-10" dirty="0">
                <a:solidFill>
                  <a:schemeClr val="tx1"/>
                </a:solidFill>
                <a:latin typeface="BrownStd Light"/>
                <a:cs typeface="BrownStd Light"/>
              </a:rPr>
              <a:t>Work.</a:t>
            </a:r>
            <a:endParaRPr sz="1000" dirty="0">
              <a:solidFill>
                <a:schemeClr val="tx1"/>
              </a:solidFill>
              <a:latin typeface="BrownStd Light"/>
              <a:cs typeface="BrownStd Light"/>
            </a:endParaRPr>
          </a:p>
        </p:txBody>
      </p:sp>
      <p:sp>
        <p:nvSpPr>
          <p:cNvPr id="8" name="object 8"/>
          <p:cNvSpPr txBox="1"/>
          <p:nvPr/>
        </p:nvSpPr>
        <p:spPr>
          <a:xfrm>
            <a:off x="7938007" y="2418079"/>
            <a:ext cx="2284730" cy="1549400"/>
          </a:xfrm>
          <a:prstGeom prst="rect">
            <a:avLst/>
          </a:prstGeom>
        </p:spPr>
        <p:txBody>
          <a:bodyPr vert="horz" wrap="square" lIns="0" tIns="12065" rIns="0" bIns="0" rtlCol="0">
            <a:spAutoFit/>
          </a:bodyPr>
          <a:lstStyle/>
          <a:p>
            <a:pPr marL="12700" algn="just">
              <a:lnSpc>
                <a:spcPct val="100000"/>
              </a:lnSpc>
              <a:spcBef>
                <a:spcPts val="95"/>
              </a:spcBef>
            </a:pPr>
            <a:r>
              <a:rPr sz="1000" b="0" spc="-10" dirty="0">
                <a:solidFill>
                  <a:srgbClr val="EE3340"/>
                </a:solidFill>
                <a:latin typeface="BrownStd Light"/>
                <a:cs typeface="BrownStd Light"/>
              </a:rPr>
              <a:t>Code</a:t>
            </a:r>
            <a:r>
              <a:rPr sz="1000" b="0" spc="-35" dirty="0">
                <a:solidFill>
                  <a:srgbClr val="EE3340"/>
                </a:solidFill>
                <a:latin typeface="BrownStd Light"/>
                <a:cs typeface="BrownStd Light"/>
              </a:rPr>
              <a:t> </a:t>
            </a:r>
            <a:r>
              <a:rPr sz="1000" b="0" spc="-20" dirty="0">
                <a:solidFill>
                  <a:srgbClr val="EE3340"/>
                </a:solidFill>
                <a:latin typeface="BrownStd Light"/>
                <a:cs typeface="BrownStd Light"/>
              </a:rPr>
              <a:t>of</a:t>
            </a:r>
            <a:r>
              <a:rPr sz="1000" b="0" spc="-90" dirty="0">
                <a:solidFill>
                  <a:srgbClr val="EE3340"/>
                </a:solidFill>
                <a:latin typeface="BrownStd Light"/>
                <a:cs typeface="BrownStd Light"/>
              </a:rPr>
              <a:t> </a:t>
            </a:r>
            <a:r>
              <a:rPr sz="1000" b="0" spc="-10" dirty="0">
                <a:solidFill>
                  <a:srgbClr val="EE3340"/>
                </a:solidFill>
                <a:latin typeface="BrownStd Light"/>
                <a:cs typeface="BrownStd Light"/>
              </a:rPr>
              <a:t>Conduct</a:t>
            </a:r>
            <a:endParaRPr sz="1000" dirty="0">
              <a:latin typeface="BrownStd Light"/>
              <a:cs typeface="BrownStd Light"/>
            </a:endParaRPr>
          </a:p>
          <a:p>
            <a:pPr marL="12700" marR="6350" algn="just">
              <a:lnSpc>
                <a:spcPct val="100000"/>
              </a:lnSpc>
            </a:pPr>
            <a:r>
              <a:rPr sz="1000" b="0" spc="-10" dirty="0">
                <a:solidFill>
                  <a:schemeClr val="tx1"/>
                </a:solidFill>
                <a:latin typeface="BrownStd Light"/>
                <a:cs typeface="BrownStd Light"/>
              </a:rPr>
              <a:t>Code</a:t>
            </a:r>
            <a:r>
              <a:rPr sz="1000" b="0" spc="-30" dirty="0">
                <a:solidFill>
                  <a:schemeClr val="tx1"/>
                </a:solidFill>
                <a:latin typeface="BrownStd Light"/>
                <a:cs typeface="BrownStd Light"/>
              </a:rPr>
              <a:t> </a:t>
            </a:r>
            <a:r>
              <a:rPr sz="1000" b="0" dirty="0">
                <a:solidFill>
                  <a:schemeClr val="tx1"/>
                </a:solidFill>
                <a:latin typeface="BrownStd Light"/>
                <a:cs typeface="BrownStd Light"/>
              </a:rPr>
              <a:t>of</a:t>
            </a:r>
            <a:r>
              <a:rPr sz="1000" b="0" spc="-30" dirty="0">
                <a:solidFill>
                  <a:schemeClr val="tx1"/>
                </a:solidFill>
                <a:latin typeface="BrownStd Light"/>
                <a:cs typeface="BrownStd Light"/>
              </a:rPr>
              <a:t> </a:t>
            </a:r>
            <a:r>
              <a:rPr sz="1000" b="0" spc="-20" dirty="0">
                <a:solidFill>
                  <a:schemeClr val="tx1"/>
                </a:solidFill>
                <a:latin typeface="BrownStd Light"/>
                <a:cs typeface="BrownStd Light"/>
              </a:rPr>
              <a:t>Conduct</a:t>
            </a:r>
            <a:r>
              <a:rPr sz="1000" b="0" spc="-50" dirty="0">
                <a:solidFill>
                  <a:schemeClr val="tx1"/>
                </a:solidFill>
                <a:latin typeface="BrownStd Light"/>
                <a:cs typeface="BrownStd Light"/>
              </a:rPr>
              <a:t> </a:t>
            </a:r>
            <a:r>
              <a:rPr sz="1000" b="0" dirty="0">
                <a:solidFill>
                  <a:schemeClr val="tx1"/>
                </a:solidFill>
                <a:latin typeface="BrownStd Light"/>
                <a:cs typeface="BrownStd Light"/>
              </a:rPr>
              <a:t>is</a:t>
            </a:r>
            <a:r>
              <a:rPr sz="1000" b="0" spc="-25" dirty="0">
                <a:solidFill>
                  <a:schemeClr val="tx1"/>
                </a:solidFill>
                <a:latin typeface="BrownStd Light"/>
                <a:cs typeface="BrownStd Light"/>
              </a:rPr>
              <a:t> sometimes</a:t>
            </a:r>
            <a:r>
              <a:rPr sz="1000" b="0" spc="-35" dirty="0">
                <a:solidFill>
                  <a:schemeClr val="tx1"/>
                </a:solidFill>
                <a:latin typeface="BrownStd Light"/>
                <a:cs typeface="BrownStd Light"/>
              </a:rPr>
              <a:t> </a:t>
            </a:r>
            <a:r>
              <a:rPr sz="1000" b="0" spc="-20" dirty="0">
                <a:solidFill>
                  <a:schemeClr val="tx1"/>
                </a:solidFill>
                <a:latin typeface="BrownStd Light"/>
                <a:cs typeface="BrownStd Light"/>
              </a:rPr>
              <a:t>assumed, but</a:t>
            </a:r>
            <a:r>
              <a:rPr sz="1000" b="0" spc="-50" dirty="0">
                <a:solidFill>
                  <a:schemeClr val="tx1"/>
                </a:solidFill>
                <a:latin typeface="BrownStd Light"/>
                <a:cs typeface="BrownStd Light"/>
              </a:rPr>
              <a:t> </a:t>
            </a:r>
            <a:r>
              <a:rPr sz="1000" b="0" dirty="0">
                <a:solidFill>
                  <a:schemeClr val="tx1"/>
                </a:solidFill>
                <a:latin typeface="BrownStd Light"/>
                <a:cs typeface="BrownStd Light"/>
              </a:rPr>
              <a:t>at</a:t>
            </a:r>
            <a:r>
              <a:rPr sz="1000" b="0" spc="-55" dirty="0">
                <a:solidFill>
                  <a:schemeClr val="tx1"/>
                </a:solidFill>
                <a:latin typeface="BrownStd Light"/>
                <a:cs typeface="BrownStd Light"/>
              </a:rPr>
              <a:t> </a:t>
            </a:r>
            <a:r>
              <a:rPr sz="1000" b="0" spc="-10" dirty="0">
                <a:solidFill>
                  <a:schemeClr val="tx1"/>
                </a:solidFill>
                <a:latin typeface="BrownStd Light"/>
                <a:cs typeface="BrownStd Light"/>
              </a:rPr>
              <a:t>ENO</a:t>
            </a:r>
            <a:r>
              <a:rPr sz="1000" b="0" spc="-35" dirty="0">
                <a:solidFill>
                  <a:schemeClr val="tx1"/>
                </a:solidFill>
                <a:latin typeface="BrownStd Light"/>
                <a:cs typeface="BrownStd Light"/>
              </a:rPr>
              <a:t> </a:t>
            </a:r>
            <a:r>
              <a:rPr sz="1000" b="0" spc="-10" dirty="0">
                <a:solidFill>
                  <a:schemeClr val="tx1"/>
                </a:solidFill>
                <a:latin typeface="BrownStd Light"/>
                <a:cs typeface="BrownStd Light"/>
              </a:rPr>
              <a:t>we</a:t>
            </a:r>
            <a:r>
              <a:rPr sz="1000" b="0" spc="-40" dirty="0">
                <a:solidFill>
                  <a:schemeClr val="tx1"/>
                </a:solidFill>
                <a:latin typeface="BrownStd Light"/>
                <a:cs typeface="BrownStd Light"/>
              </a:rPr>
              <a:t> </a:t>
            </a:r>
            <a:r>
              <a:rPr sz="1000" b="0" spc="-20" dirty="0">
                <a:solidFill>
                  <a:schemeClr val="tx1"/>
                </a:solidFill>
                <a:latin typeface="BrownStd Light"/>
                <a:cs typeface="BrownStd Light"/>
              </a:rPr>
              <a:t>will</a:t>
            </a:r>
            <a:r>
              <a:rPr sz="1000" b="0" spc="-50" dirty="0">
                <a:solidFill>
                  <a:schemeClr val="tx1"/>
                </a:solidFill>
                <a:latin typeface="BrownStd Light"/>
                <a:cs typeface="BrownStd Light"/>
              </a:rPr>
              <a:t> </a:t>
            </a:r>
            <a:r>
              <a:rPr sz="1000" b="0" spc="-30" dirty="0">
                <a:solidFill>
                  <a:schemeClr val="tx1"/>
                </a:solidFill>
                <a:latin typeface="BrownStd Light"/>
                <a:cs typeface="BrownStd Light"/>
              </a:rPr>
              <a:t>require</a:t>
            </a:r>
            <a:r>
              <a:rPr sz="1000" b="0" spc="-35" dirty="0">
                <a:solidFill>
                  <a:schemeClr val="tx1"/>
                </a:solidFill>
                <a:latin typeface="BrownStd Light"/>
                <a:cs typeface="BrownStd Light"/>
              </a:rPr>
              <a:t> </a:t>
            </a:r>
            <a:r>
              <a:rPr sz="1000" b="0" spc="-10" dirty="0">
                <a:solidFill>
                  <a:schemeClr val="tx1"/>
                </a:solidFill>
                <a:latin typeface="BrownStd Light"/>
                <a:cs typeface="BrownStd Light"/>
              </a:rPr>
              <a:t>the</a:t>
            </a:r>
            <a:r>
              <a:rPr sz="1000" b="0" spc="-40" dirty="0">
                <a:solidFill>
                  <a:schemeClr val="tx1"/>
                </a:solidFill>
                <a:latin typeface="BrownStd Light"/>
                <a:cs typeface="BrownStd Light"/>
              </a:rPr>
              <a:t> </a:t>
            </a:r>
            <a:r>
              <a:rPr sz="1000" b="0" spc="-25" dirty="0">
                <a:solidFill>
                  <a:schemeClr val="tx1"/>
                </a:solidFill>
                <a:latin typeface="BrownStd Light"/>
                <a:cs typeface="BrownStd Light"/>
              </a:rPr>
              <a:t>postholder </a:t>
            </a:r>
            <a:r>
              <a:rPr sz="1000" b="0" dirty="0">
                <a:solidFill>
                  <a:schemeClr val="tx1"/>
                </a:solidFill>
                <a:latin typeface="BrownStd Light"/>
                <a:cs typeface="BrownStd Light"/>
              </a:rPr>
              <a:t>to</a:t>
            </a:r>
            <a:r>
              <a:rPr sz="1000" b="0" spc="-40" dirty="0">
                <a:solidFill>
                  <a:schemeClr val="tx1"/>
                </a:solidFill>
                <a:latin typeface="BrownStd Light"/>
                <a:cs typeface="BrownStd Light"/>
              </a:rPr>
              <a:t> </a:t>
            </a:r>
            <a:r>
              <a:rPr sz="1000" b="0" dirty="0">
                <a:solidFill>
                  <a:schemeClr val="tx1"/>
                </a:solidFill>
                <a:latin typeface="BrownStd Light"/>
                <a:cs typeface="BrownStd Light"/>
              </a:rPr>
              <a:t>act</a:t>
            </a:r>
            <a:r>
              <a:rPr sz="1000" b="0" spc="-10" dirty="0">
                <a:solidFill>
                  <a:schemeClr val="tx1"/>
                </a:solidFill>
                <a:latin typeface="BrownStd Light"/>
                <a:cs typeface="BrownStd Light"/>
              </a:rPr>
              <a:t> </a:t>
            </a:r>
            <a:r>
              <a:rPr sz="1000" b="0" dirty="0">
                <a:solidFill>
                  <a:schemeClr val="tx1"/>
                </a:solidFill>
                <a:latin typeface="BrownStd Light"/>
                <a:cs typeface="BrownStd Light"/>
              </a:rPr>
              <a:t>in</a:t>
            </a:r>
            <a:r>
              <a:rPr sz="1000" b="0" spc="-20" dirty="0">
                <a:solidFill>
                  <a:schemeClr val="tx1"/>
                </a:solidFill>
                <a:latin typeface="BrownStd Light"/>
                <a:cs typeface="BrownStd Light"/>
              </a:rPr>
              <a:t> </a:t>
            </a:r>
            <a:r>
              <a:rPr sz="1000" b="0" spc="-30" dirty="0">
                <a:solidFill>
                  <a:schemeClr val="tx1"/>
                </a:solidFill>
                <a:latin typeface="BrownStd Light"/>
                <a:cs typeface="BrownStd Light"/>
              </a:rPr>
              <a:t>accordance</a:t>
            </a:r>
            <a:r>
              <a:rPr sz="1000" b="0" spc="5" dirty="0">
                <a:solidFill>
                  <a:schemeClr val="tx1"/>
                </a:solidFill>
                <a:latin typeface="BrownStd Light"/>
                <a:cs typeface="BrownStd Light"/>
              </a:rPr>
              <a:t> </a:t>
            </a:r>
            <a:r>
              <a:rPr sz="1000" b="0" spc="-20" dirty="0">
                <a:solidFill>
                  <a:schemeClr val="tx1"/>
                </a:solidFill>
                <a:latin typeface="BrownStd Light"/>
                <a:cs typeface="BrownStd Light"/>
              </a:rPr>
              <a:t>with</a:t>
            </a:r>
            <a:r>
              <a:rPr lang="en-US" sz="1000" b="0" spc="-20" dirty="0">
                <a:solidFill>
                  <a:schemeClr val="tx1"/>
                </a:solidFill>
                <a:latin typeface="BrownStd Light"/>
                <a:cs typeface="BrownStd Light"/>
              </a:rPr>
              <a:t> </a:t>
            </a:r>
            <a:r>
              <a:rPr sz="1000" b="0" spc="-20" dirty="0">
                <a:solidFill>
                  <a:schemeClr val="tx1"/>
                </a:solidFill>
                <a:latin typeface="BrownStd Light"/>
                <a:cs typeface="BrownStd Light"/>
              </a:rPr>
              <a:t>ENO’s</a:t>
            </a:r>
            <a:r>
              <a:rPr sz="1000" b="0" spc="-70" dirty="0">
                <a:solidFill>
                  <a:schemeClr val="tx1"/>
                </a:solidFill>
                <a:latin typeface="BrownStd Light"/>
                <a:cs typeface="BrownStd Light"/>
              </a:rPr>
              <a:t> </a:t>
            </a:r>
            <a:r>
              <a:rPr sz="1000" b="0" spc="-20" dirty="0">
                <a:solidFill>
                  <a:schemeClr val="tx1"/>
                </a:solidFill>
                <a:latin typeface="BrownStd Light"/>
                <a:cs typeface="BrownStd Light"/>
              </a:rPr>
              <a:t>Code</a:t>
            </a:r>
            <a:endParaRPr sz="1000" dirty="0">
              <a:solidFill>
                <a:schemeClr val="tx1"/>
              </a:solidFill>
              <a:latin typeface="BrownStd Light"/>
              <a:cs typeface="BrownStd Light"/>
            </a:endParaRPr>
          </a:p>
          <a:p>
            <a:pPr marL="12700" marR="5080" algn="just">
              <a:lnSpc>
                <a:spcPct val="100000"/>
              </a:lnSpc>
            </a:pPr>
            <a:r>
              <a:rPr sz="1000" b="0" dirty="0">
                <a:solidFill>
                  <a:schemeClr val="tx1"/>
                </a:solidFill>
                <a:latin typeface="BrownStd Light"/>
                <a:cs typeface="BrownStd Light"/>
              </a:rPr>
              <a:t>of</a:t>
            </a:r>
            <a:r>
              <a:rPr sz="1000" b="0" spc="95" dirty="0">
                <a:solidFill>
                  <a:schemeClr val="tx1"/>
                </a:solidFill>
                <a:latin typeface="BrownStd Light"/>
                <a:cs typeface="BrownStd Light"/>
              </a:rPr>
              <a:t> </a:t>
            </a:r>
            <a:r>
              <a:rPr sz="1000" b="0" dirty="0">
                <a:solidFill>
                  <a:schemeClr val="tx1"/>
                </a:solidFill>
                <a:latin typeface="BrownStd Light"/>
                <a:cs typeface="BrownStd Light"/>
              </a:rPr>
              <a:t>Conduct</a:t>
            </a:r>
            <a:r>
              <a:rPr sz="1000" b="0" spc="85" dirty="0">
                <a:solidFill>
                  <a:schemeClr val="tx1"/>
                </a:solidFill>
                <a:latin typeface="BrownStd Light"/>
                <a:cs typeface="BrownStd Light"/>
              </a:rPr>
              <a:t> </a:t>
            </a:r>
            <a:r>
              <a:rPr sz="1000" b="0" dirty="0">
                <a:solidFill>
                  <a:schemeClr val="tx1"/>
                </a:solidFill>
                <a:latin typeface="BrownStd Light"/>
                <a:cs typeface="BrownStd Light"/>
              </a:rPr>
              <a:t>whereby</a:t>
            </a:r>
            <a:r>
              <a:rPr sz="1000" b="0" spc="95" dirty="0">
                <a:solidFill>
                  <a:schemeClr val="tx1"/>
                </a:solidFill>
                <a:latin typeface="BrownStd Light"/>
                <a:cs typeface="BrownStd Light"/>
              </a:rPr>
              <a:t> </a:t>
            </a:r>
            <a:r>
              <a:rPr sz="1000" b="0" dirty="0">
                <a:solidFill>
                  <a:schemeClr val="tx1"/>
                </a:solidFill>
                <a:latin typeface="BrownStd Light"/>
                <a:cs typeface="BrownStd Light"/>
              </a:rPr>
              <a:t>everyone</a:t>
            </a:r>
            <a:r>
              <a:rPr sz="1000" b="0" spc="100" dirty="0">
                <a:solidFill>
                  <a:schemeClr val="tx1"/>
                </a:solidFill>
                <a:latin typeface="BrownStd Light"/>
                <a:cs typeface="BrownStd Light"/>
              </a:rPr>
              <a:t> </a:t>
            </a:r>
            <a:r>
              <a:rPr sz="1000" b="0" dirty="0">
                <a:solidFill>
                  <a:schemeClr val="tx1"/>
                </a:solidFill>
                <a:latin typeface="BrownStd Light"/>
                <a:cs typeface="BrownStd Light"/>
              </a:rPr>
              <a:t>shall</a:t>
            </a:r>
            <a:r>
              <a:rPr sz="1000" b="0" spc="100" dirty="0">
                <a:solidFill>
                  <a:schemeClr val="tx1"/>
                </a:solidFill>
                <a:latin typeface="BrownStd Light"/>
                <a:cs typeface="BrownStd Light"/>
              </a:rPr>
              <a:t> </a:t>
            </a:r>
            <a:r>
              <a:rPr sz="1000" b="0" spc="-25" dirty="0">
                <a:solidFill>
                  <a:schemeClr val="tx1"/>
                </a:solidFill>
                <a:latin typeface="BrownStd Light"/>
                <a:cs typeface="BrownStd Light"/>
              </a:rPr>
              <a:t>be </a:t>
            </a:r>
            <a:r>
              <a:rPr sz="1000" b="0" dirty="0">
                <a:solidFill>
                  <a:schemeClr val="tx1"/>
                </a:solidFill>
                <a:latin typeface="BrownStd Light"/>
                <a:cs typeface="BrownStd Light"/>
              </a:rPr>
              <a:t>treated</a:t>
            </a:r>
            <a:r>
              <a:rPr sz="1000" b="0" spc="50" dirty="0">
                <a:solidFill>
                  <a:schemeClr val="tx1"/>
                </a:solidFill>
                <a:latin typeface="BrownStd Light"/>
                <a:cs typeface="BrownStd Light"/>
              </a:rPr>
              <a:t> </a:t>
            </a:r>
            <a:r>
              <a:rPr sz="1000" b="0" dirty="0">
                <a:solidFill>
                  <a:schemeClr val="tx1"/>
                </a:solidFill>
                <a:latin typeface="BrownStd Light"/>
                <a:cs typeface="BrownStd Light"/>
              </a:rPr>
              <a:t>in</a:t>
            </a:r>
            <a:r>
              <a:rPr sz="1000" b="0" spc="75" dirty="0">
                <a:solidFill>
                  <a:schemeClr val="tx1"/>
                </a:solidFill>
                <a:latin typeface="BrownStd Light"/>
                <a:cs typeface="BrownStd Light"/>
              </a:rPr>
              <a:t> </a:t>
            </a:r>
            <a:r>
              <a:rPr sz="1000" b="0" dirty="0">
                <a:solidFill>
                  <a:schemeClr val="tx1"/>
                </a:solidFill>
                <a:latin typeface="BrownStd Light"/>
                <a:cs typeface="BrownStd Light"/>
              </a:rPr>
              <a:t>a</a:t>
            </a:r>
            <a:r>
              <a:rPr sz="1000" b="0" spc="75" dirty="0">
                <a:solidFill>
                  <a:schemeClr val="tx1"/>
                </a:solidFill>
                <a:latin typeface="BrownStd Light"/>
                <a:cs typeface="BrownStd Light"/>
              </a:rPr>
              <a:t> </a:t>
            </a:r>
            <a:r>
              <a:rPr sz="1000" b="0" spc="-20" dirty="0">
                <a:solidFill>
                  <a:schemeClr val="tx1"/>
                </a:solidFill>
                <a:latin typeface="BrownStd Light"/>
                <a:cs typeface="BrownStd Light"/>
              </a:rPr>
              <a:t>professional</a:t>
            </a:r>
            <a:r>
              <a:rPr sz="1000" b="0" spc="60" dirty="0">
                <a:solidFill>
                  <a:schemeClr val="tx1"/>
                </a:solidFill>
                <a:latin typeface="BrownStd Light"/>
                <a:cs typeface="BrownStd Light"/>
              </a:rPr>
              <a:t> </a:t>
            </a:r>
            <a:r>
              <a:rPr sz="1000" b="0" dirty="0">
                <a:solidFill>
                  <a:schemeClr val="tx1"/>
                </a:solidFill>
                <a:latin typeface="BrownStd Light"/>
                <a:cs typeface="BrownStd Light"/>
              </a:rPr>
              <a:t>and</a:t>
            </a:r>
            <a:r>
              <a:rPr sz="1000" b="0" spc="50" dirty="0">
                <a:solidFill>
                  <a:schemeClr val="tx1"/>
                </a:solidFill>
                <a:latin typeface="BrownStd Light"/>
                <a:cs typeface="BrownStd Light"/>
              </a:rPr>
              <a:t> </a:t>
            </a:r>
            <a:r>
              <a:rPr sz="1000" b="0" spc="-10" dirty="0">
                <a:solidFill>
                  <a:schemeClr val="tx1"/>
                </a:solidFill>
                <a:latin typeface="BrownStd Light"/>
                <a:cs typeface="BrownStd Light"/>
              </a:rPr>
              <a:t>courteous </a:t>
            </a:r>
            <a:r>
              <a:rPr sz="1000" b="0" spc="-25" dirty="0">
                <a:solidFill>
                  <a:schemeClr val="tx1"/>
                </a:solidFill>
                <a:latin typeface="BrownStd Light"/>
                <a:cs typeface="BrownStd Light"/>
              </a:rPr>
              <a:t>manner</a:t>
            </a:r>
            <a:r>
              <a:rPr sz="1000" b="0" spc="-45" dirty="0">
                <a:solidFill>
                  <a:schemeClr val="tx1"/>
                </a:solidFill>
                <a:latin typeface="BrownStd Light"/>
                <a:cs typeface="BrownStd Light"/>
              </a:rPr>
              <a:t> </a:t>
            </a:r>
            <a:r>
              <a:rPr sz="1000" b="0" spc="-10" dirty="0">
                <a:solidFill>
                  <a:schemeClr val="tx1"/>
                </a:solidFill>
                <a:latin typeface="BrownStd Light"/>
                <a:cs typeface="BrownStd Light"/>
              </a:rPr>
              <a:t>with</a:t>
            </a:r>
            <a:r>
              <a:rPr sz="1000" b="0" spc="-50" dirty="0">
                <a:solidFill>
                  <a:schemeClr val="tx1"/>
                </a:solidFill>
                <a:latin typeface="BrownStd Light"/>
                <a:cs typeface="BrownStd Light"/>
              </a:rPr>
              <a:t> </a:t>
            </a:r>
            <a:r>
              <a:rPr sz="1000" b="0" spc="-10" dirty="0">
                <a:solidFill>
                  <a:schemeClr val="tx1"/>
                </a:solidFill>
                <a:latin typeface="BrownStd Light"/>
                <a:cs typeface="BrownStd Light"/>
              </a:rPr>
              <a:t>full</a:t>
            </a:r>
            <a:r>
              <a:rPr sz="1000" b="0" spc="-30" dirty="0">
                <a:solidFill>
                  <a:schemeClr val="tx1"/>
                </a:solidFill>
                <a:latin typeface="BrownStd Light"/>
                <a:cs typeface="BrownStd Light"/>
              </a:rPr>
              <a:t> regard</a:t>
            </a:r>
            <a:r>
              <a:rPr sz="1000" b="0" spc="-40" dirty="0">
                <a:solidFill>
                  <a:schemeClr val="tx1"/>
                </a:solidFill>
                <a:latin typeface="BrownStd Light"/>
                <a:cs typeface="BrownStd Light"/>
              </a:rPr>
              <a:t> </a:t>
            </a:r>
            <a:r>
              <a:rPr sz="1000" b="0" dirty="0">
                <a:solidFill>
                  <a:schemeClr val="tx1"/>
                </a:solidFill>
                <a:latin typeface="BrownStd Light"/>
                <a:cs typeface="BrownStd Light"/>
              </a:rPr>
              <a:t>to</a:t>
            </a:r>
            <a:r>
              <a:rPr sz="1000" b="0" spc="-45" dirty="0">
                <a:solidFill>
                  <a:schemeClr val="tx1"/>
                </a:solidFill>
                <a:latin typeface="BrownStd Light"/>
                <a:cs typeface="BrownStd Light"/>
              </a:rPr>
              <a:t> </a:t>
            </a:r>
            <a:r>
              <a:rPr sz="1000" b="0" spc="-10" dirty="0">
                <a:solidFill>
                  <a:schemeClr val="tx1"/>
                </a:solidFill>
                <a:latin typeface="BrownStd Light"/>
                <a:cs typeface="BrownStd Light"/>
              </a:rPr>
              <a:t>the</a:t>
            </a:r>
            <a:r>
              <a:rPr sz="1000" b="0" spc="-35" dirty="0">
                <a:solidFill>
                  <a:schemeClr val="tx1"/>
                </a:solidFill>
                <a:latin typeface="BrownStd Light"/>
                <a:cs typeface="BrownStd Light"/>
              </a:rPr>
              <a:t> </a:t>
            </a:r>
            <a:r>
              <a:rPr sz="1000" b="0" spc="-25" dirty="0">
                <a:solidFill>
                  <a:schemeClr val="tx1"/>
                </a:solidFill>
                <a:latin typeface="BrownStd Light"/>
                <a:cs typeface="BrownStd Light"/>
              </a:rPr>
              <a:t>avoidance </a:t>
            </a:r>
            <a:r>
              <a:rPr sz="1000" b="0" dirty="0">
                <a:solidFill>
                  <a:schemeClr val="tx1"/>
                </a:solidFill>
                <a:latin typeface="BrownStd Light"/>
                <a:cs typeface="BrownStd Light"/>
              </a:rPr>
              <a:t>of</a:t>
            </a:r>
            <a:r>
              <a:rPr sz="1000" b="0" spc="5" dirty="0">
                <a:solidFill>
                  <a:schemeClr val="tx1"/>
                </a:solidFill>
                <a:latin typeface="BrownStd Light"/>
                <a:cs typeface="BrownStd Light"/>
              </a:rPr>
              <a:t> </a:t>
            </a:r>
            <a:r>
              <a:rPr sz="1000" b="0" spc="-30" dirty="0">
                <a:solidFill>
                  <a:schemeClr val="tx1"/>
                </a:solidFill>
                <a:latin typeface="BrownStd Light"/>
                <a:cs typeface="BrownStd Light"/>
              </a:rPr>
              <a:t>discrimination,</a:t>
            </a:r>
            <a:r>
              <a:rPr sz="1000" b="0" spc="60" dirty="0">
                <a:solidFill>
                  <a:schemeClr val="tx1"/>
                </a:solidFill>
                <a:latin typeface="BrownStd Light"/>
                <a:cs typeface="BrownStd Light"/>
              </a:rPr>
              <a:t> </a:t>
            </a:r>
            <a:r>
              <a:rPr sz="1000" b="0" spc="-35" dirty="0">
                <a:solidFill>
                  <a:schemeClr val="tx1"/>
                </a:solidFill>
                <a:latin typeface="BrownStd Light"/>
                <a:cs typeface="BrownStd Light"/>
              </a:rPr>
              <a:t>consistent</a:t>
            </a:r>
            <a:r>
              <a:rPr sz="1000" b="0" spc="-135" dirty="0">
                <a:solidFill>
                  <a:schemeClr val="tx1"/>
                </a:solidFill>
                <a:latin typeface="BrownStd Light"/>
                <a:cs typeface="BrownStd Light"/>
              </a:rPr>
              <a:t> </a:t>
            </a:r>
            <a:r>
              <a:rPr sz="1000" b="0" spc="-20" dirty="0">
                <a:solidFill>
                  <a:schemeClr val="tx1"/>
                </a:solidFill>
                <a:latin typeface="BrownStd Light"/>
                <a:cs typeface="BrownStd Light"/>
              </a:rPr>
              <a:t>with</a:t>
            </a:r>
            <a:endParaRPr sz="1000" dirty="0">
              <a:solidFill>
                <a:schemeClr val="tx1"/>
              </a:solidFill>
              <a:latin typeface="BrownStd Light"/>
              <a:cs typeface="BrownStd Light"/>
            </a:endParaRPr>
          </a:p>
          <a:p>
            <a:pPr marL="12700" algn="just">
              <a:lnSpc>
                <a:spcPct val="100000"/>
              </a:lnSpc>
            </a:pPr>
            <a:r>
              <a:rPr sz="1000" b="0" spc="-25" dirty="0">
                <a:solidFill>
                  <a:schemeClr val="tx1"/>
                </a:solidFill>
                <a:latin typeface="BrownStd Light"/>
                <a:cs typeface="BrownStd Light"/>
              </a:rPr>
              <a:t>current</a:t>
            </a:r>
            <a:r>
              <a:rPr sz="1000" b="0" spc="-10" dirty="0">
                <a:solidFill>
                  <a:schemeClr val="tx1"/>
                </a:solidFill>
                <a:latin typeface="BrownStd Light"/>
                <a:cs typeface="BrownStd Light"/>
              </a:rPr>
              <a:t> </a:t>
            </a:r>
            <a:r>
              <a:rPr sz="1000" b="0" spc="-20" dirty="0">
                <a:solidFill>
                  <a:schemeClr val="tx1"/>
                </a:solidFill>
                <a:latin typeface="BrownStd Light"/>
                <a:cs typeface="BrownStd Light"/>
              </a:rPr>
              <a:t>equal</a:t>
            </a:r>
            <a:r>
              <a:rPr sz="1000" b="0" spc="-10" dirty="0">
                <a:solidFill>
                  <a:schemeClr val="tx1"/>
                </a:solidFill>
                <a:latin typeface="BrownStd Light"/>
                <a:cs typeface="BrownStd Light"/>
              </a:rPr>
              <a:t> </a:t>
            </a:r>
            <a:r>
              <a:rPr sz="1000" b="0" spc="-25" dirty="0">
                <a:solidFill>
                  <a:schemeClr val="tx1"/>
                </a:solidFill>
                <a:latin typeface="BrownStd Light"/>
                <a:cs typeface="BrownStd Light"/>
              </a:rPr>
              <a:t>opportunities</a:t>
            </a:r>
            <a:r>
              <a:rPr sz="1000" b="0" spc="-10" dirty="0">
                <a:solidFill>
                  <a:schemeClr val="tx1"/>
                </a:solidFill>
                <a:latin typeface="BrownStd Light"/>
                <a:cs typeface="BrownStd Light"/>
              </a:rPr>
              <a:t> employment</a:t>
            </a:r>
            <a:endParaRPr sz="1000" dirty="0">
              <a:solidFill>
                <a:schemeClr val="tx1"/>
              </a:solidFill>
              <a:latin typeface="BrownStd Light"/>
              <a:cs typeface="BrownStd Light"/>
            </a:endParaRPr>
          </a:p>
          <a:p>
            <a:pPr marL="12700">
              <a:lnSpc>
                <a:spcPct val="100000"/>
              </a:lnSpc>
            </a:pPr>
            <a:r>
              <a:rPr sz="1000" b="0" spc="-10" dirty="0">
                <a:solidFill>
                  <a:schemeClr val="tx1"/>
                </a:solidFill>
                <a:latin typeface="BrownStd Light"/>
                <a:cs typeface="BrownStd Light"/>
              </a:rPr>
              <a:t>legislation.</a:t>
            </a:r>
            <a:endParaRPr sz="1000" dirty="0">
              <a:solidFill>
                <a:schemeClr val="tx1"/>
              </a:solidFill>
              <a:latin typeface="BrownStd Light"/>
              <a:cs typeface="BrownStd Light"/>
            </a:endParaRPr>
          </a:p>
        </p:txBody>
      </p:sp>
      <p:sp>
        <p:nvSpPr>
          <p:cNvPr id="9" name="object 9"/>
          <p:cNvSpPr txBox="1"/>
          <p:nvPr/>
        </p:nvSpPr>
        <p:spPr>
          <a:xfrm>
            <a:off x="383539" y="4138066"/>
            <a:ext cx="635000" cy="2860675"/>
          </a:xfrm>
          <a:prstGeom prst="rect">
            <a:avLst/>
          </a:prstGeom>
        </p:spPr>
        <p:txBody>
          <a:bodyPr vert="vert270" wrap="square" lIns="0" tIns="0" rIns="0" bIns="0" rtlCol="0">
            <a:spAutoFit/>
          </a:bodyPr>
          <a:lstStyle/>
          <a:p>
            <a:pPr marL="12700">
              <a:lnSpc>
                <a:spcPts val="4660"/>
              </a:lnSpc>
            </a:pPr>
            <a:r>
              <a:rPr sz="4800" b="0" spc="-330" dirty="0">
                <a:solidFill>
                  <a:srgbClr val="FFFFFF"/>
                </a:solidFill>
                <a:latin typeface="BrownStd Light"/>
                <a:cs typeface="BrownStd Light"/>
              </a:rPr>
              <a:t>Information</a:t>
            </a:r>
            <a:endParaRPr sz="4800">
              <a:latin typeface="BrownStd Light"/>
              <a:cs typeface="BrownStd Light"/>
            </a:endParaRPr>
          </a:p>
        </p:txBody>
      </p:sp>
      <p:sp>
        <p:nvSpPr>
          <p:cNvPr id="10" name="object 10"/>
          <p:cNvSpPr/>
          <p:nvPr/>
        </p:nvSpPr>
        <p:spPr>
          <a:xfrm>
            <a:off x="540004" y="575944"/>
            <a:ext cx="644525" cy="1030605"/>
          </a:xfrm>
          <a:custGeom>
            <a:avLst/>
            <a:gdLst/>
            <a:ahLst/>
            <a:cxnLst/>
            <a:rect l="l" t="t" r="r" b="b"/>
            <a:pathLst>
              <a:path w="644525" h="1030605">
                <a:moveTo>
                  <a:pt x="279488" y="298577"/>
                </a:moveTo>
                <a:lnTo>
                  <a:pt x="67297" y="298577"/>
                </a:lnTo>
                <a:lnTo>
                  <a:pt x="67297" y="160147"/>
                </a:lnTo>
                <a:lnTo>
                  <a:pt x="258152" y="160147"/>
                </a:lnTo>
                <a:lnTo>
                  <a:pt x="258152" y="138557"/>
                </a:lnTo>
                <a:lnTo>
                  <a:pt x="67297" y="138557"/>
                </a:lnTo>
                <a:lnTo>
                  <a:pt x="67297" y="21717"/>
                </a:lnTo>
                <a:lnTo>
                  <a:pt x="272415" y="21717"/>
                </a:lnTo>
                <a:lnTo>
                  <a:pt x="272415" y="127"/>
                </a:lnTo>
                <a:lnTo>
                  <a:pt x="44792" y="127"/>
                </a:lnTo>
                <a:lnTo>
                  <a:pt x="44792" y="21717"/>
                </a:lnTo>
                <a:lnTo>
                  <a:pt x="44792" y="138557"/>
                </a:lnTo>
                <a:lnTo>
                  <a:pt x="44792" y="160147"/>
                </a:lnTo>
                <a:lnTo>
                  <a:pt x="44792" y="298577"/>
                </a:lnTo>
                <a:lnTo>
                  <a:pt x="44792" y="320167"/>
                </a:lnTo>
                <a:lnTo>
                  <a:pt x="279488" y="320167"/>
                </a:lnTo>
                <a:lnTo>
                  <a:pt x="279488" y="298577"/>
                </a:lnTo>
                <a:close/>
              </a:path>
              <a:path w="644525" h="1030605">
                <a:moveTo>
                  <a:pt x="599528" y="285623"/>
                </a:moveTo>
                <a:lnTo>
                  <a:pt x="599516" y="63"/>
                </a:lnTo>
                <a:lnTo>
                  <a:pt x="578142" y="63"/>
                </a:lnTo>
                <a:lnTo>
                  <a:pt x="578142" y="285623"/>
                </a:lnTo>
                <a:lnTo>
                  <a:pt x="390118" y="33909"/>
                </a:lnTo>
                <a:lnTo>
                  <a:pt x="364807" y="0"/>
                </a:lnTo>
                <a:lnTo>
                  <a:pt x="343382" y="0"/>
                </a:lnTo>
                <a:lnTo>
                  <a:pt x="343382" y="320040"/>
                </a:lnTo>
                <a:lnTo>
                  <a:pt x="364807" y="320040"/>
                </a:lnTo>
                <a:lnTo>
                  <a:pt x="364807" y="33909"/>
                </a:lnTo>
                <a:lnTo>
                  <a:pt x="578472" y="320040"/>
                </a:lnTo>
                <a:lnTo>
                  <a:pt x="599528" y="320040"/>
                </a:lnTo>
                <a:lnTo>
                  <a:pt x="599528" y="285623"/>
                </a:lnTo>
                <a:close/>
              </a:path>
              <a:path w="644525" h="1030605">
                <a:moveTo>
                  <a:pt x="644321" y="708406"/>
                </a:moveTo>
                <a:lnTo>
                  <a:pt x="640829" y="660781"/>
                </a:lnTo>
                <a:lnTo>
                  <a:pt x="630682" y="615315"/>
                </a:lnTo>
                <a:lnTo>
                  <a:pt x="622998" y="595210"/>
                </a:lnTo>
                <a:lnTo>
                  <a:pt x="622998" y="708406"/>
                </a:lnTo>
                <a:lnTo>
                  <a:pt x="619061" y="757174"/>
                </a:lnTo>
                <a:lnTo>
                  <a:pt x="607656" y="803529"/>
                </a:lnTo>
                <a:lnTo>
                  <a:pt x="589419" y="846709"/>
                </a:lnTo>
                <a:lnTo>
                  <a:pt x="564946" y="886079"/>
                </a:lnTo>
                <a:lnTo>
                  <a:pt x="534885" y="921131"/>
                </a:lnTo>
                <a:lnTo>
                  <a:pt x="499821" y="951230"/>
                </a:lnTo>
                <a:lnTo>
                  <a:pt x="460413" y="975614"/>
                </a:lnTo>
                <a:lnTo>
                  <a:pt x="417245" y="993902"/>
                </a:lnTo>
                <a:lnTo>
                  <a:pt x="370954" y="1005332"/>
                </a:lnTo>
                <a:lnTo>
                  <a:pt x="322160" y="1009269"/>
                </a:lnTo>
                <a:lnTo>
                  <a:pt x="273367" y="1005332"/>
                </a:lnTo>
                <a:lnTo>
                  <a:pt x="227076" y="993902"/>
                </a:lnTo>
                <a:lnTo>
                  <a:pt x="183908" y="975614"/>
                </a:lnTo>
                <a:lnTo>
                  <a:pt x="144487" y="951230"/>
                </a:lnTo>
                <a:lnTo>
                  <a:pt x="109435" y="921131"/>
                </a:lnTo>
                <a:lnTo>
                  <a:pt x="79362" y="886079"/>
                </a:lnTo>
                <a:lnTo>
                  <a:pt x="54902" y="846709"/>
                </a:lnTo>
                <a:lnTo>
                  <a:pt x="36652" y="803529"/>
                </a:lnTo>
                <a:lnTo>
                  <a:pt x="25260" y="757174"/>
                </a:lnTo>
                <a:lnTo>
                  <a:pt x="21323" y="708406"/>
                </a:lnTo>
                <a:lnTo>
                  <a:pt x="25260" y="659638"/>
                </a:lnTo>
                <a:lnTo>
                  <a:pt x="36652" y="613283"/>
                </a:lnTo>
                <a:lnTo>
                  <a:pt x="54902" y="570103"/>
                </a:lnTo>
                <a:lnTo>
                  <a:pt x="79362" y="530733"/>
                </a:lnTo>
                <a:lnTo>
                  <a:pt x="109435" y="495681"/>
                </a:lnTo>
                <a:lnTo>
                  <a:pt x="144487" y="465594"/>
                </a:lnTo>
                <a:lnTo>
                  <a:pt x="183908" y="441198"/>
                </a:lnTo>
                <a:lnTo>
                  <a:pt x="227076" y="422922"/>
                </a:lnTo>
                <a:lnTo>
                  <a:pt x="273367" y="411492"/>
                </a:lnTo>
                <a:lnTo>
                  <a:pt x="322160" y="407543"/>
                </a:lnTo>
                <a:lnTo>
                  <a:pt x="370954" y="411492"/>
                </a:lnTo>
                <a:lnTo>
                  <a:pt x="417245" y="422922"/>
                </a:lnTo>
                <a:lnTo>
                  <a:pt x="460413" y="441198"/>
                </a:lnTo>
                <a:lnTo>
                  <a:pt x="499821" y="465594"/>
                </a:lnTo>
                <a:lnTo>
                  <a:pt x="534885" y="495681"/>
                </a:lnTo>
                <a:lnTo>
                  <a:pt x="564946" y="530733"/>
                </a:lnTo>
                <a:lnTo>
                  <a:pt x="589419" y="570103"/>
                </a:lnTo>
                <a:lnTo>
                  <a:pt x="607656" y="613283"/>
                </a:lnTo>
                <a:lnTo>
                  <a:pt x="619061" y="659638"/>
                </a:lnTo>
                <a:lnTo>
                  <a:pt x="622998" y="708406"/>
                </a:lnTo>
                <a:lnTo>
                  <a:pt x="622998" y="595210"/>
                </a:lnTo>
                <a:lnTo>
                  <a:pt x="592416" y="533019"/>
                </a:lnTo>
                <a:lnTo>
                  <a:pt x="565302" y="497078"/>
                </a:lnTo>
                <a:lnTo>
                  <a:pt x="533527" y="465201"/>
                </a:lnTo>
                <a:lnTo>
                  <a:pt x="497573" y="438150"/>
                </a:lnTo>
                <a:lnTo>
                  <a:pt x="457974" y="416179"/>
                </a:lnTo>
                <a:lnTo>
                  <a:pt x="415201" y="399923"/>
                </a:lnTo>
                <a:lnTo>
                  <a:pt x="369760" y="389763"/>
                </a:lnTo>
                <a:lnTo>
                  <a:pt x="322160" y="386219"/>
                </a:lnTo>
                <a:lnTo>
                  <a:pt x="274548" y="389763"/>
                </a:lnTo>
                <a:lnTo>
                  <a:pt x="229108" y="399923"/>
                </a:lnTo>
                <a:lnTo>
                  <a:pt x="186347" y="416179"/>
                </a:lnTo>
                <a:lnTo>
                  <a:pt x="146735" y="438150"/>
                </a:lnTo>
                <a:lnTo>
                  <a:pt x="110794" y="465201"/>
                </a:lnTo>
                <a:lnTo>
                  <a:pt x="79019" y="497078"/>
                </a:lnTo>
                <a:lnTo>
                  <a:pt x="51904" y="533019"/>
                </a:lnTo>
                <a:lnTo>
                  <a:pt x="29933" y="572643"/>
                </a:lnTo>
                <a:lnTo>
                  <a:pt x="13639" y="615315"/>
                </a:lnTo>
                <a:lnTo>
                  <a:pt x="3492" y="660781"/>
                </a:lnTo>
                <a:lnTo>
                  <a:pt x="0" y="708406"/>
                </a:lnTo>
                <a:lnTo>
                  <a:pt x="3492" y="756031"/>
                </a:lnTo>
                <a:lnTo>
                  <a:pt x="13639" y="801497"/>
                </a:lnTo>
                <a:lnTo>
                  <a:pt x="29933" y="844169"/>
                </a:lnTo>
                <a:lnTo>
                  <a:pt x="51904" y="883793"/>
                </a:lnTo>
                <a:lnTo>
                  <a:pt x="79019" y="919734"/>
                </a:lnTo>
                <a:lnTo>
                  <a:pt x="110794" y="951484"/>
                </a:lnTo>
                <a:lnTo>
                  <a:pt x="146735" y="978662"/>
                </a:lnTo>
                <a:lnTo>
                  <a:pt x="186347" y="1000633"/>
                </a:lnTo>
                <a:lnTo>
                  <a:pt x="229108" y="1016889"/>
                </a:lnTo>
                <a:lnTo>
                  <a:pt x="274548" y="1027049"/>
                </a:lnTo>
                <a:lnTo>
                  <a:pt x="322160" y="1030605"/>
                </a:lnTo>
                <a:lnTo>
                  <a:pt x="369760" y="1027049"/>
                </a:lnTo>
                <a:lnTo>
                  <a:pt x="415201" y="1016889"/>
                </a:lnTo>
                <a:lnTo>
                  <a:pt x="497573" y="978662"/>
                </a:lnTo>
                <a:lnTo>
                  <a:pt x="533527" y="951484"/>
                </a:lnTo>
                <a:lnTo>
                  <a:pt x="565302" y="919734"/>
                </a:lnTo>
                <a:lnTo>
                  <a:pt x="592416" y="883793"/>
                </a:lnTo>
                <a:lnTo>
                  <a:pt x="614375" y="844169"/>
                </a:lnTo>
                <a:lnTo>
                  <a:pt x="630682" y="801497"/>
                </a:lnTo>
                <a:lnTo>
                  <a:pt x="640829" y="756031"/>
                </a:lnTo>
                <a:lnTo>
                  <a:pt x="644321" y="708406"/>
                </a:lnTo>
                <a:close/>
              </a:path>
            </a:pathLst>
          </a:custGeom>
          <a:solidFill>
            <a:srgbClr val="FFFFFF"/>
          </a:solid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wearing red coats&#10;&#10;Description automatically generated">
            <a:extLst>
              <a:ext uri="{FF2B5EF4-FFF2-40B4-BE49-F238E27FC236}">
                <a16:creationId xmlns:a16="http://schemas.microsoft.com/office/drawing/2014/main" id="{6031E5C6-29A3-9B52-BE07-22FB254E82E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71" r="14347"/>
          <a:stretch/>
        </p:blipFill>
        <p:spPr>
          <a:xfrm>
            <a:off x="-1" y="-7093"/>
            <a:ext cx="10693402" cy="7573118"/>
          </a:xfrm>
          <a:prstGeom prst="rect">
            <a:avLst/>
          </a:prstGeom>
        </p:spPr>
      </p:pic>
      <p:sp>
        <p:nvSpPr>
          <p:cNvPr id="2" name="object 2"/>
          <p:cNvSpPr/>
          <p:nvPr/>
        </p:nvSpPr>
        <p:spPr>
          <a:xfrm>
            <a:off x="540003" y="579180"/>
            <a:ext cx="644525" cy="1030605"/>
          </a:xfrm>
          <a:custGeom>
            <a:avLst/>
            <a:gdLst/>
            <a:ahLst/>
            <a:cxnLst/>
            <a:rect l="l" t="t" r="r" b="b"/>
            <a:pathLst>
              <a:path w="644525" h="1030605">
                <a:moveTo>
                  <a:pt x="364820" y="0"/>
                </a:moveTo>
                <a:lnTo>
                  <a:pt x="343382" y="0"/>
                </a:lnTo>
                <a:lnTo>
                  <a:pt x="343382" y="320040"/>
                </a:lnTo>
                <a:lnTo>
                  <a:pt x="364820" y="320040"/>
                </a:lnTo>
                <a:lnTo>
                  <a:pt x="364820" y="33870"/>
                </a:lnTo>
                <a:lnTo>
                  <a:pt x="390124" y="33870"/>
                </a:lnTo>
                <a:lnTo>
                  <a:pt x="364820" y="0"/>
                </a:lnTo>
                <a:close/>
              </a:path>
              <a:path w="644525" h="1030605">
                <a:moveTo>
                  <a:pt x="390124" y="33870"/>
                </a:moveTo>
                <a:lnTo>
                  <a:pt x="364820" y="33870"/>
                </a:lnTo>
                <a:lnTo>
                  <a:pt x="578485" y="320040"/>
                </a:lnTo>
                <a:lnTo>
                  <a:pt x="599528" y="320040"/>
                </a:lnTo>
                <a:lnTo>
                  <a:pt x="599528" y="285559"/>
                </a:lnTo>
                <a:lnTo>
                  <a:pt x="578154" y="285559"/>
                </a:lnTo>
                <a:lnTo>
                  <a:pt x="390124" y="33870"/>
                </a:lnTo>
                <a:close/>
              </a:path>
              <a:path w="644525" h="1030605">
                <a:moveTo>
                  <a:pt x="599528" y="0"/>
                </a:moveTo>
                <a:lnTo>
                  <a:pt x="578154" y="0"/>
                </a:lnTo>
                <a:lnTo>
                  <a:pt x="578154" y="285559"/>
                </a:lnTo>
                <a:lnTo>
                  <a:pt x="599528" y="285559"/>
                </a:lnTo>
                <a:lnTo>
                  <a:pt x="599528" y="0"/>
                </a:lnTo>
                <a:close/>
              </a:path>
              <a:path w="644525" h="1030605">
                <a:moveTo>
                  <a:pt x="322160" y="386181"/>
                </a:moveTo>
                <a:lnTo>
                  <a:pt x="274553" y="389674"/>
                </a:lnTo>
                <a:lnTo>
                  <a:pt x="229115" y="399822"/>
                </a:lnTo>
                <a:lnTo>
                  <a:pt x="186344" y="416125"/>
                </a:lnTo>
                <a:lnTo>
                  <a:pt x="146739" y="438086"/>
                </a:lnTo>
                <a:lnTo>
                  <a:pt x="110798" y="465206"/>
                </a:lnTo>
                <a:lnTo>
                  <a:pt x="79019" y="496987"/>
                </a:lnTo>
                <a:lnTo>
                  <a:pt x="51901" y="532930"/>
                </a:lnTo>
                <a:lnTo>
                  <a:pt x="29942" y="572536"/>
                </a:lnTo>
                <a:lnTo>
                  <a:pt x="13639" y="615308"/>
                </a:lnTo>
                <a:lnTo>
                  <a:pt x="3492" y="660747"/>
                </a:lnTo>
                <a:lnTo>
                  <a:pt x="0" y="708355"/>
                </a:lnTo>
                <a:lnTo>
                  <a:pt x="3492" y="755962"/>
                </a:lnTo>
                <a:lnTo>
                  <a:pt x="13639" y="801401"/>
                </a:lnTo>
                <a:lnTo>
                  <a:pt x="29942" y="844173"/>
                </a:lnTo>
                <a:lnTo>
                  <a:pt x="51901" y="883780"/>
                </a:lnTo>
                <a:lnTo>
                  <a:pt x="79019" y="919722"/>
                </a:lnTo>
                <a:lnTo>
                  <a:pt x="110798" y="951503"/>
                </a:lnTo>
                <a:lnTo>
                  <a:pt x="146739" y="978623"/>
                </a:lnTo>
                <a:lnTo>
                  <a:pt x="186344" y="1000584"/>
                </a:lnTo>
                <a:lnTo>
                  <a:pt x="229115" y="1016887"/>
                </a:lnTo>
                <a:lnTo>
                  <a:pt x="274553" y="1027035"/>
                </a:lnTo>
                <a:lnTo>
                  <a:pt x="322160" y="1030528"/>
                </a:lnTo>
                <a:lnTo>
                  <a:pt x="369771" y="1027035"/>
                </a:lnTo>
                <a:lnTo>
                  <a:pt x="415211" y="1016887"/>
                </a:lnTo>
                <a:lnTo>
                  <a:pt x="435400" y="1009192"/>
                </a:lnTo>
                <a:lnTo>
                  <a:pt x="322160" y="1009192"/>
                </a:lnTo>
                <a:lnTo>
                  <a:pt x="273365" y="1005255"/>
                </a:lnTo>
                <a:lnTo>
                  <a:pt x="227075" y="993855"/>
                </a:lnTo>
                <a:lnTo>
                  <a:pt x="183911" y="975612"/>
                </a:lnTo>
                <a:lnTo>
                  <a:pt x="144492" y="951146"/>
                </a:lnTo>
                <a:lnTo>
                  <a:pt x="109439" y="921077"/>
                </a:lnTo>
                <a:lnTo>
                  <a:pt x="79369" y="886023"/>
                </a:lnTo>
                <a:lnTo>
                  <a:pt x="54903" y="846604"/>
                </a:lnTo>
                <a:lnTo>
                  <a:pt x="36660" y="803440"/>
                </a:lnTo>
                <a:lnTo>
                  <a:pt x="25260" y="757151"/>
                </a:lnTo>
                <a:lnTo>
                  <a:pt x="21323" y="708355"/>
                </a:lnTo>
                <a:lnTo>
                  <a:pt x="25260" y="659556"/>
                </a:lnTo>
                <a:lnTo>
                  <a:pt x="36660" y="613264"/>
                </a:lnTo>
                <a:lnTo>
                  <a:pt x="54903" y="570100"/>
                </a:lnTo>
                <a:lnTo>
                  <a:pt x="79369" y="530681"/>
                </a:lnTo>
                <a:lnTo>
                  <a:pt x="109439" y="495628"/>
                </a:lnTo>
                <a:lnTo>
                  <a:pt x="144492" y="465560"/>
                </a:lnTo>
                <a:lnTo>
                  <a:pt x="183911" y="441095"/>
                </a:lnTo>
                <a:lnTo>
                  <a:pt x="227075" y="422853"/>
                </a:lnTo>
                <a:lnTo>
                  <a:pt x="273365" y="411454"/>
                </a:lnTo>
                <a:lnTo>
                  <a:pt x="322160" y="407517"/>
                </a:lnTo>
                <a:lnTo>
                  <a:pt x="435400" y="407517"/>
                </a:lnTo>
                <a:lnTo>
                  <a:pt x="415211" y="399822"/>
                </a:lnTo>
                <a:lnTo>
                  <a:pt x="369771" y="389674"/>
                </a:lnTo>
                <a:lnTo>
                  <a:pt x="322160" y="386181"/>
                </a:lnTo>
                <a:close/>
              </a:path>
              <a:path w="644525" h="1030605">
                <a:moveTo>
                  <a:pt x="435400" y="407517"/>
                </a:moveTo>
                <a:lnTo>
                  <a:pt x="322160" y="407517"/>
                </a:lnTo>
                <a:lnTo>
                  <a:pt x="370959" y="411454"/>
                </a:lnTo>
                <a:lnTo>
                  <a:pt x="417251" y="422853"/>
                </a:lnTo>
                <a:lnTo>
                  <a:pt x="460415" y="441095"/>
                </a:lnTo>
                <a:lnTo>
                  <a:pt x="499834" y="465560"/>
                </a:lnTo>
                <a:lnTo>
                  <a:pt x="534887" y="495628"/>
                </a:lnTo>
                <a:lnTo>
                  <a:pt x="564956" y="530681"/>
                </a:lnTo>
                <a:lnTo>
                  <a:pt x="589420" y="570100"/>
                </a:lnTo>
                <a:lnTo>
                  <a:pt x="607662" y="613264"/>
                </a:lnTo>
                <a:lnTo>
                  <a:pt x="619061" y="659556"/>
                </a:lnTo>
                <a:lnTo>
                  <a:pt x="622998" y="708355"/>
                </a:lnTo>
                <a:lnTo>
                  <a:pt x="619061" y="757151"/>
                </a:lnTo>
                <a:lnTo>
                  <a:pt x="607662" y="803440"/>
                </a:lnTo>
                <a:lnTo>
                  <a:pt x="589420" y="846604"/>
                </a:lnTo>
                <a:lnTo>
                  <a:pt x="564956" y="886023"/>
                </a:lnTo>
                <a:lnTo>
                  <a:pt x="534887" y="921077"/>
                </a:lnTo>
                <a:lnTo>
                  <a:pt x="499834" y="951146"/>
                </a:lnTo>
                <a:lnTo>
                  <a:pt x="460415" y="975612"/>
                </a:lnTo>
                <a:lnTo>
                  <a:pt x="417251" y="993855"/>
                </a:lnTo>
                <a:lnTo>
                  <a:pt x="370959" y="1005255"/>
                </a:lnTo>
                <a:lnTo>
                  <a:pt x="322160" y="1009192"/>
                </a:lnTo>
                <a:lnTo>
                  <a:pt x="435400" y="1009192"/>
                </a:lnTo>
                <a:lnTo>
                  <a:pt x="497591" y="978623"/>
                </a:lnTo>
                <a:lnTo>
                  <a:pt x="533533" y="951503"/>
                </a:lnTo>
                <a:lnTo>
                  <a:pt x="565313" y="919722"/>
                </a:lnTo>
                <a:lnTo>
                  <a:pt x="592432" y="883780"/>
                </a:lnTo>
                <a:lnTo>
                  <a:pt x="614392" y="844173"/>
                </a:lnTo>
                <a:lnTo>
                  <a:pt x="630694" y="801401"/>
                </a:lnTo>
                <a:lnTo>
                  <a:pt x="640841" y="755962"/>
                </a:lnTo>
                <a:lnTo>
                  <a:pt x="644334" y="708355"/>
                </a:lnTo>
                <a:lnTo>
                  <a:pt x="640841" y="660747"/>
                </a:lnTo>
                <a:lnTo>
                  <a:pt x="630694" y="615308"/>
                </a:lnTo>
                <a:lnTo>
                  <a:pt x="614392" y="572536"/>
                </a:lnTo>
                <a:lnTo>
                  <a:pt x="592432" y="532930"/>
                </a:lnTo>
                <a:lnTo>
                  <a:pt x="565313" y="496987"/>
                </a:lnTo>
                <a:lnTo>
                  <a:pt x="533533" y="465206"/>
                </a:lnTo>
                <a:lnTo>
                  <a:pt x="497591" y="438086"/>
                </a:lnTo>
                <a:lnTo>
                  <a:pt x="457984" y="416125"/>
                </a:lnTo>
                <a:lnTo>
                  <a:pt x="435400" y="407517"/>
                </a:lnTo>
                <a:close/>
              </a:path>
              <a:path w="644525" h="1030605">
                <a:moveTo>
                  <a:pt x="272415" y="0"/>
                </a:moveTo>
                <a:lnTo>
                  <a:pt x="44792" y="0"/>
                </a:lnTo>
                <a:lnTo>
                  <a:pt x="44792" y="320040"/>
                </a:lnTo>
                <a:lnTo>
                  <a:pt x="279488" y="320040"/>
                </a:lnTo>
                <a:lnTo>
                  <a:pt x="279488" y="298704"/>
                </a:lnTo>
                <a:lnTo>
                  <a:pt x="67297" y="298704"/>
                </a:lnTo>
                <a:lnTo>
                  <a:pt x="67297" y="160020"/>
                </a:lnTo>
                <a:lnTo>
                  <a:pt x="258152" y="160020"/>
                </a:lnTo>
                <a:lnTo>
                  <a:pt x="258152" y="138569"/>
                </a:lnTo>
                <a:lnTo>
                  <a:pt x="67297" y="138569"/>
                </a:lnTo>
                <a:lnTo>
                  <a:pt x="67297" y="21336"/>
                </a:lnTo>
                <a:lnTo>
                  <a:pt x="272415" y="21336"/>
                </a:lnTo>
                <a:lnTo>
                  <a:pt x="272415" y="0"/>
                </a:lnTo>
                <a:close/>
              </a:path>
            </a:pathLst>
          </a:custGeom>
          <a:solidFill>
            <a:srgbClr val="000000"/>
          </a:solidFill>
        </p:spPr>
        <p:txBody>
          <a:bodyPr wrap="square" lIns="0" tIns="0" rIns="0" bIns="0" rtlCol="0"/>
          <a:lstStyle/>
          <a:p>
            <a:endParaRPr>
              <a:latin typeface="BrownStd Light" pitchFamily="2" charset="77"/>
            </a:endParaRPr>
          </a:p>
        </p:txBody>
      </p:sp>
      <p:sp>
        <p:nvSpPr>
          <p:cNvPr id="4" name="object 4"/>
          <p:cNvSpPr txBox="1"/>
          <p:nvPr/>
        </p:nvSpPr>
        <p:spPr>
          <a:xfrm>
            <a:off x="563300" y="6721386"/>
            <a:ext cx="4250001" cy="259045"/>
          </a:xfrm>
          <a:prstGeom prst="rect">
            <a:avLst/>
          </a:prstGeom>
        </p:spPr>
        <p:txBody>
          <a:bodyPr vert="horz" wrap="square" lIns="0" tIns="12700" rIns="0" bIns="0" rtlCol="0">
            <a:spAutoFit/>
          </a:bodyPr>
          <a:lstStyle/>
          <a:p>
            <a:pPr marL="12700" marR="5080">
              <a:spcBef>
                <a:spcPts val="100"/>
              </a:spcBef>
            </a:pPr>
            <a:r>
              <a:rPr sz="800">
                <a:solidFill>
                  <a:schemeClr val="bg1">
                    <a:lumMod val="50000"/>
                  </a:schemeClr>
                </a:solidFill>
                <a:latin typeface="BrownStd Alternate" panose="00010800010101010101" pitchFamily="2" charset="0"/>
                <a:cs typeface="BrownPro"/>
              </a:rPr>
              <a:t>English National </a:t>
            </a:r>
            <a:r>
              <a:rPr sz="800" spc="-5">
                <a:solidFill>
                  <a:schemeClr val="bg1">
                    <a:lumMod val="50000"/>
                  </a:schemeClr>
                </a:solidFill>
                <a:latin typeface="BrownStd Alternate" panose="00010800010101010101" pitchFamily="2" charset="0"/>
                <a:cs typeface="BrownPro"/>
              </a:rPr>
              <a:t>Opera </a:t>
            </a:r>
            <a:r>
              <a:rPr sz="800">
                <a:solidFill>
                  <a:schemeClr val="bg1">
                    <a:lumMod val="50000"/>
                  </a:schemeClr>
                </a:solidFill>
                <a:latin typeface="BrownStd Alternate" panose="00010800010101010101" pitchFamily="2" charset="0"/>
                <a:cs typeface="BrownPro"/>
              </a:rPr>
              <a:t>is a </a:t>
            </a:r>
            <a:r>
              <a:rPr sz="800" spc="-5">
                <a:solidFill>
                  <a:schemeClr val="bg1">
                    <a:lumMod val="50000"/>
                  </a:schemeClr>
                </a:solidFill>
                <a:latin typeface="BrownStd Alternate" panose="00010800010101010101" pitchFamily="2" charset="0"/>
                <a:cs typeface="BrownPro"/>
              </a:rPr>
              <a:t>charitable company limited by guarantee incorporated </a:t>
            </a:r>
            <a:r>
              <a:rPr sz="800">
                <a:solidFill>
                  <a:schemeClr val="bg1">
                    <a:lumMod val="50000"/>
                  </a:schemeClr>
                </a:solidFill>
                <a:latin typeface="BrownStd Alternate" panose="00010800010101010101" pitchFamily="2" charset="0"/>
                <a:cs typeface="BrownPro"/>
              </a:rPr>
              <a:t>in  England and </a:t>
            </a:r>
            <a:r>
              <a:rPr sz="800" spc="-10">
                <a:solidFill>
                  <a:schemeClr val="bg1">
                    <a:lumMod val="50000"/>
                  </a:schemeClr>
                </a:solidFill>
                <a:latin typeface="BrownStd Alternate" panose="00010800010101010101" pitchFamily="2" charset="0"/>
                <a:cs typeface="BrownPro"/>
              </a:rPr>
              <a:t>Wales </a:t>
            </a:r>
            <a:r>
              <a:rPr sz="800" spc="-5">
                <a:solidFill>
                  <a:schemeClr val="bg1">
                    <a:lumMod val="50000"/>
                  </a:schemeClr>
                </a:solidFill>
                <a:latin typeface="BrownStd Alternate" panose="00010800010101010101" pitchFamily="2" charset="0"/>
                <a:cs typeface="BrownPro"/>
              </a:rPr>
              <a:t>(Company </a:t>
            </a:r>
            <a:r>
              <a:rPr sz="800">
                <a:solidFill>
                  <a:schemeClr val="bg1">
                    <a:lumMod val="50000"/>
                  </a:schemeClr>
                </a:solidFill>
                <a:latin typeface="BrownStd Alternate" panose="00010800010101010101" pitchFamily="2" charset="0"/>
                <a:cs typeface="BrownPro"/>
              </a:rPr>
              <a:t>number </a:t>
            </a:r>
            <a:r>
              <a:rPr sz="800" spc="-5">
                <a:solidFill>
                  <a:schemeClr val="bg1">
                    <a:lumMod val="50000"/>
                  </a:schemeClr>
                </a:solidFill>
                <a:latin typeface="BrownStd Alternate" panose="00010800010101010101" pitchFamily="2" charset="0"/>
                <a:cs typeface="BrownPro"/>
              </a:rPr>
              <a:t>00426792). </a:t>
            </a:r>
            <a:r>
              <a:rPr sz="800">
                <a:solidFill>
                  <a:schemeClr val="bg1">
                    <a:lumMod val="50000"/>
                  </a:schemeClr>
                </a:solidFill>
                <a:latin typeface="BrownStd Alternate" panose="00010800010101010101" pitchFamily="2" charset="0"/>
                <a:cs typeface="BrownPro"/>
              </a:rPr>
              <a:t>Charity </a:t>
            </a:r>
            <a:r>
              <a:rPr sz="800" spc="-10">
                <a:solidFill>
                  <a:schemeClr val="bg1">
                    <a:lumMod val="50000"/>
                  </a:schemeClr>
                </a:solidFill>
                <a:latin typeface="BrownStd Alternate" panose="00010800010101010101" pitchFamily="2" charset="0"/>
                <a:cs typeface="BrownPro"/>
              </a:rPr>
              <a:t>Registered </a:t>
            </a:r>
            <a:r>
              <a:rPr sz="800">
                <a:solidFill>
                  <a:schemeClr val="bg1">
                    <a:lumMod val="50000"/>
                  </a:schemeClr>
                </a:solidFill>
                <a:latin typeface="BrownStd Alternate" panose="00010800010101010101" pitchFamily="2" charset="0"/>
                <a:cs typeface="BrownPro"/>
              </a:rPr>
              <a:t>Number</a:t>
            </a:r>
            <a:r>
              <a:rPr sz="800" spc="-65">
                <a:solidFill>
                  <a:schemeClr val="bg1">
                    <a:lumMod val="50000"/>
                  </a:schemeClr>
                </a:solidFill>
                <a:latin typeface="BrownStd Alternate" panose="00010800010101010101" pitchFamily="2" charset="0"/>
                <a:cs typeface="BrownPro"/>
              </a:rPr>
              <a:t> </a:t>
            </a:r>
            <a:r>
              <a:rPr sz="800" spc="-10">
                <a:solidFill>
                  <a:schemeClr val="bg1">
                    <a:lumMod val="50000"/>
                  </a:schemeClr>
                </a:solidFill>
                <a:latin typeface="BrownStd Alternate" panose="00010800010101010101" pitchFamily="2" charset="0"/>
                <a:cs typeface="BrownPro"/>
              </a:rPr>
              <a:t>257210</a:t>
            </a:r>
            <a:endParaRPr sz="800">
              <a:solidFill>
                <a:schemeClr val="bg1">
                  <a:lumMod val="50000"/>
                </a:schemeClr>
              </a:solidFill>
              <a:latin typeface="BrownStd Alternate" panose="00010800010101010101" pitchFamily="2" charset="0"/>
              <a:cs typeface="BrownPro"/>
            </a:endParaRP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3701" y="6299200"/>
            <a:ext cx="2316429" cy="734280"/>
          </a:xfrm>
          <a:prstGeom prst="rect">
            <a:avLst/>
          </a:prstGeom>
        </p:spPr>
      </p:pic>
      <p:sp>
        <p:nvSpPr>
          <p:cNvPr id="26" name="object 5"/>
          <p:cNvSpPr/>
          <p:nvPr/>
        </p:nvSpPr>
        <p:spPr>
          <a:xfrm>
            <a:off x="540003" y="579178"/>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a:latin typeface="BrownStd Light" pitchFamily="2" charset="77"/>
            </a:endParaRPr>
          </a:p>
        </p:txBody>
      </p:sp>
      <p:sp>
        <p:nvSpPr>
          <p:cNvPr id="7" name="TextBox 6">
            <a:extLst>
              <a:ext uri="{FF2B5EF4-FFF2-40B4-BE49-F238E27FC236}">
                <a16:creationId xmlns:a16="http://schemas.microsoft.com/office/drawing/2014/main" id="{9E5835E9-7EC0-203E-D1F1-09E52F4CA8A5}"/>
              </a:ext>
            </a:extLst>
          </p:cNvPr>
          <p:cNvSpPr txBox="1"/>
          <p:nvPr/>
        </p:nvSpPr>
        <p:spPr>
          <a:xfrm>
            <a:off x="106330" y="7256138"/>
            <a:ext cx="3664286" cy="215444"/>
          </a:xfrm>
          <a:prstGeom prst="rect">
            <a:avLst/>
          </a:prstGeom>
          <a:noFill/>
        </p:spPr>
        <p:txBody>
          <a:bodyPr wrap="square" rtlCol="0">
            <a:spAutoFit/>
          </a:bodyPr>
          <a:lstStyle/>
          <a:p>
            <a:r>
              <a:rPr lang="en-GB" sz="800">
                <a:solidFill>
                  <a:schemeClr val="tx1">
                    <a:lumMod val="65000"/>
                    <a:lumOff val="35000"/>
                  </a:schemeClr>
                </a:solidFill>
                <a:latin typeface="BrownStd Light" panose="00010400010101010101" pitchFamily="2" charset="0"/>
              </a:rPr>
              <a:t>ENO’s </a:t>
            </a:r>
            <a:r>
              <a:rPr lang="en-GB" sz="800">
                <a:solidFill>
                  <a:schemeClr val="tx1">
                    <a:lumMod val="65000"/>
                    <a:lumOff val="35000"/>
                  </a:schemeClr>
                </a:solidFill>
                <a:latin typeface="BrownStd Alternate" panose="00010800010101010101" pitchFamily="2" charset="0"/>
              </a:rPr>
              <a:t>The Handmaid’s Tale</a:t>
            </a:r>
            <a:r>
              <a:rPr lang="en-GB" sz="800">
                <a:solidFill>
                  <a:schemeClr val="tx1">
                    <a:lumMod val="65000"/>
                    <a:lumOff val="35000"/>
                  </a:schemeClr>
                </a:solidFill>
                <a:latin typeface="BrownStd Light" panose="00010400010101010101" pitchFamily="2" charset="0"/>
              </a:rPr>
              <a:t> 2022. Photography by Catherine Ashmore.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b336ea1d-cf78-4311-86cc-2e116bbfb884}" enabled="0" method="" siteId="{b336ea1d-cf78-4311-86cc-2e116bbfb884}" removed="1"/>
</clbl:labelList>
</file>

<file path=docProps/app.xml><?xml version="1.0" encoding="utf-8"?>
<Properties xmlns="http://schemas.openxmlformats.org/officeDocument/2006/extended-properties" xmlns:vt="http://schemas.openxmlformats.org/officeDocument/2006/docPropsVTypes">
  <Template/>
  <TotalTime>0</TotalTime>
  <Words>2079</Words>
  <Application>Microsoft Office PowerPoint</Application>
  <PresentationFormat>Custom</PresentationFormat>
  <Paragraphs>169</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BrownStd</vt:lpstr>
      <vt:lpstr>BrownStd Alternate</vt:lpstr>
      <vt:lpstr>BrownStd Light</vt:lpstr>
      <vt:lpstr>Calibri</vt:lpstr>
      <vt:lpstr>Courier New</vt:lpstr>
      <vt:lpstr>Gill Sans MT</vt:lpstr>
      <vt:lpstr>Office Theme</vt:lpstr>
      <vt:lpstr>Lighting Programmer Candidate Pack</vt:lpstr>
      <vt:lpstr>Your journey starts here...</vt:lpstr>
      <vt:lpstr>PowerPoint Presentation</vt:lpstr>
      <vt:lpstr>Lighting Programmer </vt:lpstr>
      <vt:lpstr>Lighting Programmer </vt:lpstr>
      <vt:lpstr>Lighting Programmer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Bounds</dc:creator>
  <cp:lastModifiedBy>Delicia Mensah</cp:lastModifiedBy>
  <cp:revision>7</cp:revision>
  <dcterms:created xsi:type="dcterms:W3CDTF">2025-02-14T16:35:04Z</dcterms:created>
  <dcterms:modified xsi:type="dcterms:W3CDTF">2026-10-05T12:02:45Z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2022-04-27T00:00:00Z</vt:filetime>
  </property>
  <property fmtid="{D5CDD505-2E9C-101B-9397-08002B2CF9AE}" pid="3" name="Creator">
    <vt:lpwstr>Microsoft® PowerPoint® for Microsoft 365</vt:lpwstr>
  </property>
  <property fmtid="{D5CDD505-2E9C-101B-9397-08002B2CF9AE}" pid="4" name="LastSaved">
    <vt:filetime>2025-02-14T00:00:00Z</vt:filetime>
  </property>
  <property fmtid="{D5CDD505-2E9C-101B-9397-08002B2CF9AE}" pid="5" name="Producer">
    <vt:lpwstr>Microsoft® PowerPoint® for Microsoft 365</vt:lpwstr>
  </property>
</Properties>
</file>