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13"/>
  </p:notesMasterIdLst>
  <p:sldIdLst>
    <p:sldId id="256" r:id="rId3"/>
    <p:sldId id="257" r:id="rId4"/>
    <p:sldId id="260" r:id="rId5"/>
    <p:sldId id="261" r:id="rId6"/>
    <p:sldId id="262" r:id="rId7"/>
    <p:sldId id="270" r:id="rId8"/>
    <p:sldId id="283" r:id="rId9"/>
    <p:sldId id="287" r:id="rId10"/>
    <p:sldId id="265" r:id="rId11"/>
    <p:sldId id="266" r:id="rId12"/>
  </p:sldIdLst>
  <p:sldSz cx="10693400" cy="7562850"/>
  <p:notesSz cx="985678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52"/>
    <p:restoredTop sz="94665"/>
  </p:normalViewPr>
  <p:slideViewPr>
    <p:cSldViewPr>
      <p:cViewPr>
        <p:scale>
          <a:sx n="66" d="100"/>
          <a:sy n="66" d="100"/>
        </p:scale>
        <p:origin x="1208" y="-1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1963" cy="3413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583238" y="0"/>
            <a:ext cx="4271962" cy="341313"/>
          </a:xfrm>
          <a:prstGeom prst="rect">
            <a:avLst/>
          </a:prstGeom>
        </p:spPr>
        <p:txBody>
          <a:bodyPr vert="horz" lIns="91440" tIns="45720" rIns="91440" bIns="45720" rtlCol="0"/>
          <a:lstStyle>
            <a:lvl1pPr algn="r">
              <a:defRPr sz="1200"/>
            </a:lvl1pPr>
          </a:lstStyle>
          <a:p>
            <a:fld id="{474B75E2-8620-46F6-BFA1-6345A0C6C0AC}" type="datetimeFigureOut">
              <a:rPr lang="en-GB" smtClean="0"/>
              <a:t>12/10/2026</a:t>
            </a:fld>
            <a:endParaRPr lang="en-GB"/>
          </a:p>
        </p:txBody>
      </p:sp>
      <p:sp>
        <p:nvSpPr>
          <p:cNvPr id="4" name="Slide Image Placeholder 3"/>
          <p:cNvSpPr>
            <a:spLocks noGrp="1" noRot="1" noChangeAspect="1"/>
          </p:cNvSpPr>
          <p:nvPr>
            <p:ph type="sldImg" idx="2"/>
          </p:nvPr>
        </p:nvSpPr>
        <p:spPr>
          <a:xfrm>
            <a:off x="3306763" y="849313"/>
            <a:ext cx="3243262" cy="22939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85838" y="3271838"/>
            <a:ext cx="7885112" cy="26765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456363"/>
            <a:ext cx="4271963" cy="3413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583238" y="6456363"/>
            <a:ext cx="4271962" cy="341312"/>
          </a:xfrm>
          <a:prstGeom prst="rect">
            <a:avLst/>
          </a:prstGeom>
        </p:spPr>
        <p:txBody>
          <a:bodyPr vert="horz" lIns="91440" tIns="45720" rIns="91440" bIns="45720" rtlCol="0" anchor="b"/>
          <a:lstStyle>
            <a:lvl1pPr algn="r">
              <a:defRPr sz="1200"/>
            </a:lvl1pPr>
          </a:lstStyle>
          <a:p>
            <a:fld id="{B7F2E71C-7E7D-4AD6-8BCA-FBD54C4436B0}" type="slidenum">
              <a:rPr lang="en-GB" smtClean="0"/>
              <a:t>‹#›</a:t>
            </a:fld>
            <a:endParaRPr lang="en-GB"/>
          </a:p>
        </p:txBody>
      </p:sp>
    </p:spTree>
    <p:extLst>
      <p:ext uri="{BB962C8B-B14F-4D97-AF65-F5344CB8AC3E}">
        <p14:creationId xmlns:p14="http://schemas.microsoft.com/office/powerpoint/2010/main" val="3430226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353943"/>
          </a:xfrm>
          <a:prstGeom prst="rect">
            <a:avLst/>
          </a:prstGeom>
        </p:spPr>
        <p:txBody>
          <a:bodyPr wrap="square" lIns="0" tIns="0" rIns="0" bIns="0">
            <a:spAutoFit/>
          </a:bodyPr>
          <a:lstStyle>
            <a:lvl1pPr>
              <a:defRPr b="0" i="0">
                <a:latin typeface="BrownStd Light" pitchFamily="2" charset="77"/>
              </a:defRPr>
            </a:lvl1pPr>
          </a:lstStyle>
          <a:p>
            <a:endParaRPr dirty="0"/>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003" cy="7559992"/>
          </a:xfrm>
          <a:prstGeom prst="rect">
            <a:avLst/>
          </a:prstGeom>
          <a:blipFill>
            <a:blip r:embed="rId2" cstate="print"/>
            <a:stretch>
              <a:fillRect/>
            </a:stretch>
          </a:blipFill>
        </p:spPr>
        <p:txBody>
          <a:bodyPr wrap="square" lIns="0" tIns="0" rIns="0" bIns="0" rtlCol="0"/>
          <a:lstStyle/>
          <a:p>
            <a:endParaRPr b="0" i="0" dirty="0">
              <a:latin typeface="BrownStd Light" pitchFamily="2" charset="77"/>
            </a:endParaRPr>
          </a:p>
        </p:txBody>
      </p:sp>
      <p:sp>
        <p:nvSpPr>
          <p:cNvPr id="17" name="bk object 17"/>
          <p:cNvSpPr/>
          <p:nvPr/>
        </p:nvSpPr>
        <p:spPr>
          <a:xfrm>
            <a:off x="0" y="1616405"/>
            <a:ext cx="6804025" cy="5943600"/>
          </a:xfrm>
          <a:custGeom>
            <a:avLst/>
            <a:gdLst/>
            <a:ahLst/>
            <a:cxnLst/>
            <a:rect l="l" t="t" r="r" b="b"/>
            <a:pathLst>
              <a:path w="6804025" h="5943600">
                <a:moveTo>
                  <a:pt x="3852179" y="76200"/>
                </a:moveTo>
                <a:lnTo>
                  <a:pt x="2277807" y="76200"/>
                </a:lnTo>
                <a:lnTo>
                  <a:pt x="1840434" y="203200"/>
                </a:lnTo>
                <a:lnTo>
                  <a:pt x="1797923" y="228600"/>
                </a:lnTo>
                <a:lnTo>
                  <a:pt x="1671824" y="266700"/>
                </a:lnTo>
                <a:lnTo>
                  <a:pt x="1630281" y="292100"/>
                </a:lnTo>
                <a:lnTo>
                  <a:pt x="1588990" y="304800"/>
                </a:lnTo>
                <a:lnTo>
                  <a:pt x="1547952" y="330200"/>
                </a:lnTo>
                <a:lnTo>
                  <a:pt x="1507173" y="342900"/>
                </a:lnTo>
                <a:lnTo>
                  <a:pt x="1466655" y="368300"/>
                </a:lnTo>
                <a:lnTo>
                  <a:pt x="1426402" y="381000"/>
                </a:lnTo>
                <a:lnTo>
                  <a:pt x="1386418" y="406400"/>
                </a:lnTo>
                <a:lnTo>
                  <a:pt x="1346705" y="419100"/>
                </a:lnTo>
                <a:lnTo>
                  <a:pt x="1229235" y="495300"/>
                </a:lnTo>
                <a:lnTo>
                  <a:pt x="1190645" y="508000"/>
                </a:lnTo>
                <a:lnTo>
                  <a:pt x="1114338" y="558800"/>
                </a:lnTo>
                <a:lnTo>
                  <a:pt x="1002109" y="635000"/>
                </a:lnTo>
                <a:lnTo>
                  <a:pt x="892643" y="711200"/>
                </a:lnTo>
                <a:lnTo>
                  <a:pt x="786036" y="787400"/>
                </a:lnTo>
                <a:lnTo>
                  <a:pt x="751151" y="825500"/>
                </a:lnTo>
                <a:lnTo>
                  <a:pt x="716598" y="850900"/>
                </a:lnTo>
                <a:lnTo>
                  <a:pt x="648500" y="901700"/>
                </a:lnTo>
                <a:lnTo>
                  <a:pt x="614963" y="939800"/>
                </a:lnTo>
                <a:lnTo>
                  <a:pt x="548928" y="990600"/>
                </a:lnTo>
                <a:lnTo>
                  <a:pt x="516438" y="1028700"/>
                </a:lnTo>
                <a:lnTo>
                  <a:pt x="484303" y="1054100"/>
                </a:lnTo>
                <a:lnTo>
                  <a:pt x="452529" y="1092200"/>
                </a:lnTo>
                <a:lnTo>
                  <a:pt x="421117" y="1117600"/>
                </a:lnTo>
                <a:lnTo>
                  <a:pt x="390072" y="1155700"/>
                </a:lnTo>
                <a:lnTo>
                  <a:pt x="359397" y="1181100"/>
                </a:lnTo>
                <a:lnTo>
                  <a:pt x="329095" y="1219200"/>
                </a:lnTo>
                <a:lnTo>
                  <a:pt x="299171" y="1257300"/>
                </a:lnTo>
                <a:lnTo>
                  <a:pt x="269627" y="1282700"/>
                </a:lnTo>
                <a:lnTo>
                  <a:pt x="240468" y="1320800"/>
                </a:lnTo>
                <a:lnTo>
                  <a:pt x="211695" y="1358900"/>
                </a:lnTo>
                <a:lnTo>
                  <a:pt x="183314" y="1384300"/>
                </a:lnTo>
                <a:lnTo>
                  <a:pt x="155328" y="1422400"/>
                </a:lnTo>
                <a:lnTo>
                  <a:pt x="127740" y="1460500"/>
                </a:lnTo>
                <a:lnTo>
                  <a:pt x="100553" y="1498600"/>
                </a:lnTo>
                <a:lnTo>
                  <a:pt x="73771" y="1536700"/>
                </a:lnTo>
                <a:lnTo>
                  <a:pt x="47398" y="1574800"/>
                </a:lnTo>
                <a:lnTo>
                  <a:pt x="21438" y="1600200"/>
                </a:lnTo>
                <a:lnTo>
                  <a:pt x="0" y="1638300"/>
                </a:lnTo>
                <a:lnTo>
                  <a:pt x="0" y="5943600"/>
                </a:lnTo>
                <a:lnTo>
                  <a:pt x="6189463" y="5943600"/>
                </a:lnTo>
                <a:lnTo>
                  <a:pt x="6208201" y="5918200"/>
                </a:lnTo>
                <a:lnTo>
                  <a:pt x="6232049" y="5880100"/>
                </a:lnTo>
                <a:lnTo>
                  <a:pt x="6255464" y="5842000"/>
                </a:lnTo>
                <a:lnTo>
                  <a:pt x="6278442" y="5803900"/>
                </a:lnTo>
                <a:lnTo>
                  <a:pt x="6300979" y="5765800"/>
                </a:lnTo>
                <a:lnTo>
                  <a:pt x="6323074" y="5727700"/>
                </a:lnTo>
                <a:lnTo>
                  <a:pt x="6344720" y="5689600"/>
                </a:lnTo>
                <a:lnTo>
                  <a:pt x="6365917" y="5638800"/>
                </a:lnTo>
                <a:lnTo>
                  <a:pt x="6386659" y="5600700"/>
                </a:lnTo>
                <a:lnTo>
                  <a:pt x="6406943" y="5562600"/>
                </a:lnTo>
                <a:lnTo>
                  <a:pt x="6426767" y="5524500"/>
                </a:lnTo>
                <a:lnTo>
                  <a:pt x="6446125" y="5486400"/>
                </a:lnTo>
                <a:lnTo>
                  <a:pt x="6465016" y="5435600"/>
                </a:lnTo>
                <a:lnTo>
                  <a:pt x="6483434" y="5397500"/>
                </a:lnTo>
                <a:lnTo>
                  <a:pt x="6501378" y="5359400"/>
                </a:lnTo>
                <a:lnTo>
                  <a:pt x="6518843" y="5308600"/>
                </a:lnTo>
                <a:lnTo>
                  <a:pt x="6535825" y="5270500"/>
                </a:lnTo>
                <a:lnTo>
                  <a:pt x="6552322" y="5232400"/>
                </a:lnTo>
                <a:lnTo>
                  <a:pt x="6568330" y="5181600"/>
                </a:lnTo>
                <a:lnTo>
                  <a:pt x="6583845" y="5143500"/>
                </a:lnTo>
                <a:lnTo>
                  <a:pt x="6598864" y="5092700"/>
                </a:lnTo>
                <a:lnTo>
                  <a:pt x="6613383" y="5054600"/>
                </a:lnTo>
                <a:lnTo>
                  <a:pt x="6627399" y="5003800"/>
                </a:lnTo>
                <a:lnTo>
                  <a:pt x="6640908" y="4965700"/>
                </a:lnTo>
                <a:lnTo>
                  <a:pt x="6653907" y="4914900"/>
                </a:lnTo>
                <a:lnTo>
                  <a:pt x="6666392" y="4876800"/>
                </a:lnTo>
                <a:lnTo>
                  <a:pt x="6678360" y="4826000"/>
                </a:lnTo>
                <a:lnTo>
                  <a:pt x="6689808" y="4787900"/>
                </a:lnTo>
                <a:lnTo>
                  <a:pt x="6700731" y="4737100"/>
                </a:lnTo>
                <a:lnTo>
                  <a:pt x="6711126" y="4699000"/>
                </a:lnTo>
                <a:lnTo>
                  <a:pt x="6720990" y="4648200"/>
                </a:lnTo>
                <a:lnTo>
                  <a:pt x="6730319" y="4597400"/>
                </a:lnTo>
                <a:lnTo>
                  <a:pt x="6739110" y="4559300"/>
                </a:lnTo>
                <a:lnTo>
                  <a:pt x="6747359" y="4508500"/>
                </a:lnTo>
                <a:lnTo>
                  <a:pt x="6755063" y="4457700"/>
                </a:lnTo>
                <a:lnTo>
                  <a:pt x="6762218" y="4419600"/>
                </a:lnTo>
                <a:lnTo>
                  <a:pt x="6768821" y="4368800"/>
                </a:lnTo>
                <a:lnTo>
                  <a:pt x="6774868" y="4318000"/>
                </a:lnTo>
                <a:lnTo>
                  <a:pt x="6780356" y="4267200"/>
                </a:lnTo>
                <a:lnTo>
                  <a:pt x="6785281" y="4229100"/>
                </a:lnTo>
                <a:lnTo>
                  <a:pt x="6789640" y="4178300"/>
                </a:lnTo>
                <a:lnTo>
                  <a:pt x="6793429" y="4127500"/>
                </a:lnTo>
                <a:lnTo>
                  <a:pt x="6796644" y="4076700"/>
                </a:lnTo>
                <a:lnTo>
                  <a:pt x="6799283" y="4038600"/>
                </a:lnTo>
                <a:lnTo>
                  <a:pt x="6801342" y="3987800"/>
                </a:lnTo>
                <a:lnTo>
                  <a:pt x="6802816" y="3937000"/>
                </a:lnTo>
                <a:lnTo>
                  <a:pt x="6803704" y="3886200"/>
                </a:lnTo>
                <a:lnTo>
                  <a:pt x="6804000" y="3835400"/>
                </a:lnTo>
                <a:lnTo>
                  <a:pt x="6803704" y="3784600"/>
                </a:lnTo>
                <a:lnTo>
                  <a:pt x="6802816" y="3746500"/>
                </a:lnTo>
                <a:lnTo>
                  <a:pt x="6801342" y="3695700"/>
                </a:lnTo>
                <a:lnTo>
                  <a:pt x="6799283" y="3644900"/>
                </a:lnTo>
                <a:lnTo>
                  <a:pt x="6796644" y="3594100"/>
                </a:lnTo>
                <a:lnTo>
                  <a:pt x="6793429" y="3543300"/>
                </a:lnTo>
                <a:lnTo>
                  <a:pt x="6789640" y="3505200"/>
                </a:lnTo>
                <a:lnTo>
                  <a:pt x="6785281" y="3454400"/>
                </a:lnTo>
                <a:lnTo>
                  <a:pt x="6780356" y="3403600"/>
                </a:lnTo>
                <a:lnTo>
                  <a:pt x="6774868" y="3352800"/>
                </a:lnTo>
                <a:lnTo>
                  <a:pt x="6768821" y="3314700"/>
                </a:lnTo>
                <a:lnTo>
                  <a:pt x="6762218" y="3263900"/>
                </a:lnTo>
                <a:lnTo>
                  <a:pt x="6755063" y="3213100"/>
                </a:lnTo>
                <a:lnTo>
                  <a:pt x="6747359" y="3175000"/>
                </a:lnTo>
                <a:lnTo>
                  <a:pt x="6739110" y="3124200"/>
                </a:lnTo>
                <a:lnTo>
                  <a:pt x="6730319" y="3073400"/>
                </a:lnTo>
                <a:lnTo>
                  <a:pt x="6720990" y="3035300"/>
                </a:lnTo>
                <a:lnTo>
                  <a:pt x="6711126" y="2984500"/>
                </a:lnTo>
                <a:lnTo>
                  <a:pt x="6700731" y="2933700"/>
                </a:lnTo>
                <a:lnTo>
                  <a:pt x="6689808" y="2895600"/>
                </a:lnTo>
                <a:lnTo>
                  <a:pt x="6678360" y="2844800"/>
                </a:lnTo>
                <a:lnTo>
                  <a:pt x="6666392" y="2806700"/>
                </a:lnTo>
                <a:lnTo>
                  <a:pt x="6653907" y="2755900"/>
                </a:lnTo>
                <a:lnTo>
                  <a:pt x="6640908" y="2717800"/>
                </a:lnTo>
                <a:lnTo>
                  <a:pt x="6627399" y="2667000"/>
                </a:lnTo>
                <a:lnTo>
                  <a:pt x="6613383" y="2628900"/>
                </a:lnTo>
                <a:lnTo>
                  <a:pt x="6598864" y="2578100"/>
                </a:lnTo>
                <a:lnTo>
                  <a:pt x="6583845" y="2540000"/>
                </a:lnTo>
                <a:lnTo>
                  <a:pt x="6568330" y="2489200"/>
                </a:lnTo>
                <a:lnTo>
                  <a:pt x="6552322" y="2451100"/>
                </a:lnTo>
                <a:lnTo>
                  <a:pt x="6535825" y="2413000"/>
                </a:lnTo>
                <a:lnTo>
                  <a:pt x="6518843" y="2362200"/>
                </a:lnTo>
                <a:lnTo>
                  <a:pt x="6501378" y="2324100"/>
                </a:lnTo>
                <a:lnTo>
                  <a:pt x="6483434" y="2286000"/>
                </a:lnTo>
                <a:lnTo>
                  <a:pt x="6465016" y="2235200"/>
                </a:lnTo>
                <a:lnTo>
                  <a:pt x="6446125" y="2197100"/>
                </a:lnTo>
                <a:lnTo>
                  <a:pt x="6426767" y="2159000"/>
                </a:lnTo>
                <a:lnTo>
                  <a:pt x="6406943" y="2108200"/>
                </a:lnTo>
                <a:lnTo>
                  <a:pt x="6386659" y="2070100"/>
                </a:lnTo>
                <a:lnTo>
                  <a:pt x="6365917" y="2032000"/>
                </a:lnTo>
                <a:lnTo>
                  <a:pt x="6344720" y="1993900"/>
                </a:lnTo>
                <a:lnTo>
                  <a:pt x="6323074" y="1955800"/>
                </a:lnTo>
                <a:lnTo>
                  <a:pt x="6300979" y="1917700"/>
                </a:lnTo>
                <a:lnTo>
                  <a:pt x="6278442" y="1879600"/>
                </a:lnTo>
                <a:lnTo>
                  <a:pt x="6255464" y="1828800"/>
                </a:lnTo>
                <a:lnTo>
                  <a:pt x="6232049" y="1790700"/>
                </a:lnTo>
                <a:lnTo>
                  <a:pt x="6208201" y="1752600"/>
                </a:lnTo>
                <a:lnTo>
                  <a:pt x="6183924" y="1714500"/>
                </a:lnTo>
                <a:lnTo>
                  <a:pt x="6159221" y="1676400"/>
                </a:lnTo>
                <a:lnTo>
                  <a:pt x="6134094" y="1638300"/>
                </a:lnTo>
                <a:lnTo>
                  <a:pt x="6108549" y="1600200"/>
                </a:lnTo>
                <a:lnTo>
                  <a:pt x="6082588" y="1574800"/>
                </a:lnTo>
                <a:lnTo>
                  <a:pt x="6056215" y="1536700"/>
                </a:lnTo>
                <a:lnTo>
                  <a:pt x="6029434" y="1498600"/>
                </a:lnTo>
                <a:lnTo>
                  <a:pt x="6002247" y="1460500"/>
                </a:lnTo>
                <a:lnTo>
                  <a:pt x="5974659" y="1422400"/>
                </a:lnTo>
                <a:lnTo>
                  <a:pt x="5946672" y="1384300"/>
                </a:lnTo>
                <a:lnTo>
                  <a:pt x="5918291" y="1358900"/>
                </a:lnTo>
                <a:lnTo>
                  <a:pt x="5889519" y="1320800"/>
                </a:lnTo>
                <a:lnTo>
                  <a:pt x="5860360" y="1282700"/>
                </a:lnTo>
                <a:lnTo>
                  <a:pt x="5830816" y="1257300"/>
                </a:lnTo>
                <a:lnTo>
                  <a:pt x="5800891" y="1219200"/>
                </a:lnTo>
                <a:lnTo>
                  <a:pt x="5770590" y="1181100"/>
                </a:lnTo>
                <a:lnTo>
                  <a:pt x="5739915" y="1155700"/>
                </a:lnTo>
                <a:lnTo>
                  <a:pt x="5708870" y="1117600"/>
                </a:lnTo>
                <a:lnTo>
                  <a:pt x="5677458" y="1092200"/>
                </a:lnTo>
                <a:lnTo>
                  <a:pt x="5645684" y="1054100"/>
                </a:lnTo>
                <a:lnTo>
                  <a:pt x="5613549" y="1028700"/>
                </a:lnTo>
                <a:lnTo>
                  <a:pt x="5581059" y="990600"/>
                </a:lnTo>
                <a:lnTo>
                  <a:pt x="5515024" y="939800"/>
                </a:lnTo>
                <a:lnTo>
                  <a:pt x="5481487" y="901700"/>
                </a:lnTo>
                <a:lnTo>
                  <a:pt x="5413389" y="850900"/>
                </a:lnTo>
                <a:lnTo>
                  <a:pt x="5378836" y="825500"/>
                </a:lnTo>
                <a:lnTo>
                  <a:pt x="5343951" y="787400"/>
                </a:lnTo>
                <a:lnTo>
                  <a:pt x="5237343" y="711200"/>
                </a:lnTo>
                <a:lnTo>
                  <a:pt x="5127878" y="635000"/>
                </a:lnTo>
                <a:lnTo>
                  <a:pt x="5015649" y="558800"/>
                </a:lnTo>
                <a:lnTo>
                  <a:pt x="4939342" y="508000"/>
                </a:lnTo>
                <a:lnTo>
                  <a:pt x="4900752" y="495300"/>
                </a:lnTo>
                <a:lnTo>
                  <a:pt x="4783282" y="419100"/>
                </a:lnTo>
                <a:lnTo>
                  <a:pt x="4743569" y="406400"/>
                </a:lnTo>
                <a:lnTo>
                  <a:pt x="4703585" y="381000"/>
                </a:lnTo>
                <a:lnTo>
                  <a:pt x="4663332" y="368300"/>
                </a:lnTo>
                <a:lnTo>
                  <a:pt x="4622814" y="342900"/>
                </a:lnTo>
                <a:lnTo>
                  <a:pt x="4582034" y="330200"/>
                </a:lnTo>
                <a:lnTo>
                  <a:pt x="4540997" y="304800"/>
                </a:lnTo>
                <a:lnTo>
                  <a:pt x="4499705" y="292100"/>
                </a:lnTo>
                <a:lnTo>
                  <a:pt x="4458163" y="266700"/>
                </a:lnTo>
                <a:lnTo>
                  <a:pt x="4332064" y="228600"/>
                </a:lnTo>
                <a:lnTo>
                  <a:pt x="4289553" y="203200"/>
                </a:lnTo>
                <a:lnTo>
                  <a:pt x="3852179" y="76200"/>
                </a:lnTo>
                <a:close/>
              </a:path>
              <a:path w="6804025" h="5943600">
                <a:moveTo>
                  <a:pt x="3716940" y="50800"/>
                </a:moveTo>
                <a:lnTo>
                  <a:pt x="2413047" y="50800"/>
                </a:lnTo>
                <a:lnTo>
                  <a:pt x="2322694" y="76200"/>
                </a:lnTo>
                <a:lnTo>
                  <a:pt x="3807293" y="76200"/>
                </a:lnTo>
                <a:lnTo>
                  <a:pt x="3716940" y="50800"/>
                </a:lnTo>
                <a:close/>
              </a:path>
              <a:path w="6804025" h="5943600">
                <a:moveTo>
                  <a:pt x="3625835" y="38100"/>
                </a:moveTo>
                <a:lnTo>
                  <a:pt x="2504152" y="38100"/>
                </a:lnTo>
                <a:lnTo>
                  <a:pt x="2458508" y="50800"/>
                </a:lnTo>
                <a:lnTo>
                  <a:pt x="3671479" y="50800"/>
                </a:lnTo>
                <a:lnTo>
                  <a:pt x="3625835" y="38100"/>
                </a:lnTo>
                <a:close/>
              </a:path>
              <a:path w="6804025" h="5943600">
                <a:moveTo>
                  <a:pt x="3534006" y="25400"/>
                </a:moveTo>
                <a:lnTo>
                  <a:pt x="2595981" y="25400"/>
                </a:lnTo>
                <a:lnTo>
                  <a:pt x="2549978" y="38100"/>
                </a:lnTo>
                <a:lnTo>
                  <a:pt x="3580009" y="38100"/>
                </a:lnTo>
                <a:lnTo>
                  <a:pt x="3534006" y="25400"/>
                </a:lnTo>
                <a:close/>
              </a:path>
              <a:path w="6804025" h="5943600">
                <a:moveTo>
                  <a:pt x="3441482" y="12700"/>
                </a:moveTo>
                <a:lnTo>
                  <a:pt x="2688505" y="12700"/>
                </a:lnTo>
                <a:lnTo>
                  <a:pt x="2642157" y="25400"/>
                </a:lnTo>
                <a:lnTo>
                  <a:pt x="3487829" y="25400"/>
                </a:lnTo>
                <a:lnTo>
                  <a:pt x="3441482" y="12700"/>
                </a:lnTo>
                <a:close/>
              </a:path>
              <a:path w="6804025" h="5943600">
                <a:moveTo>
                  <a:pt x="3301454" y="0"/>
                </a:moveTo>
                <a:lnTo>
                  <a:pt x="2828533" y="0"/>
                </a:lnTo>
                <a:lnTo>
                  <a:pt x="2781696" y="12700"/>
                </a:lnTo>
                <a:lnTo>
                  <a:pt x="3348291" y="12700"/>
                </a:lnTo>
                <a:lnTo>
                  <a:pt x="3301454" y="0"/>
                </a:lnTo>
                <a:close/>
              </a:path>
            </a:pathLst>
          </a:custGeom>
          <a:solidFill>
            <a:srgbClr val="000000">
              <a:alpha val="39999"/>
            </a:srgbClr>
          </a:solidFill>
        </p:spPr>
        <p:txBody>
          <a:bodyPr wrap="square" lIns="0" tIns="0" rIns="0" bIns="0" rtlCol="0"/>
          <a:lstStyle/>
          <a:p>
            <a:endParaRPr b="0" i="0" dirty="0">
              <a:latin typeface="BrownStd Light" pitchFamily="2" charset="77"/>
            </a:endParaRPr>
          </a:p>
        </p:txBody>
      </p:sp>
      <p:sp>
        <p:nvSpPr>
          <p:cNvPr id="18" name="bk object 18"/>
          <p:cNvSpPr/>
          <p:nvPr/>
        </p:nvSpPr>
        <p:spPr>
          <a:xfrm>
            <a:off x="540012" y="576002"/>
            <a:ext cx="644525" cy="1030605"/>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FFFFFF"/>
          </a:solidFill>
        </p:spPr>
        <p:txBody>
          <a:bodyPr wrap="square" lIns="0" tIns="0" rIns="0" bIns="0" rtlCol="0"/>
          <a:lstStyle/>
          <a:p>
            <a:endParaRPr b="0" i="0" dirty="0">
              <a:latin typeface="BrownStd Light" pitchFamily="2" charset="77"/>
            </a:endParaRPr>
          </a:p>
        </p:txBody>
      </p:sp>
      <p:sp>
        <p:nvSpPr>
          <p:cNvPr id="2" name="Holder 2"/>
          <p:cNvSpPr>
            <a:spLocks noGrp="1"/>
          </p:cNvSpPr>
          <p:nvPr>
            <p:ph type="title"/>
          </p:nvPr>
        </p:nvSpPr>
        <p:spPr/>
        <p:txBody>
          <a:bodyPr lIns="0" tIns="0" rIns="0" bIns="0"/>
          <a:lstStyle>
            <a:lvl1pPr>
              <a:defRPr sz="2300" b="0" i="0">
                <a:solidFill>
                  <a:schemeClr val="bg1"/>
                </a:solidFill>
                <a:latin typeface="BrownStd Light" pitchFamily="2" charset="77"/>
                <a:cs typeface="BrownStd Light" pitchFamily="2" charset="77"/>
              </a:defRPr>
            </a:lvl1pPr>
          </a:lstStyle>
          <a:p>
            <a:endParaRPr dirty="0"/>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0" i="0">
                <a:solidFill>
                  <a:schemeClr val="bg1"/>
                </a:solidFill>
                <a:latin typeface="BrownStd Light" pitchFamily="2" charset="77"/>
                <a:cs typeface="BrownStd Light" pitchFamily="2" charset="77"/>
              </a:defRPr>
            </a:lvl1pPr>
          </a:lstStyle>
          <a:p>
            <a:endParaRPr dirty="0"/>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130" cy="7560309"/>
          </a:xfrm>
          <a:custGeom>
            <a:avLst/>
            <a:gdLst/>
            <a:ahLst/>
            <a:cxnLst/>
            <a:rect l="l" t="t" r="r" b="b"/>
            <a:pathLst>
              <a:path w="10692130" h="7560309">
                <a:moveTo>
                  <a:pt x="0" y="7559992"/>
                </a:moveTo>
                <a:lnTo>
                  <a:pt x="10692003" y="7559992"/>
                </a:lnTo>
                <a:lnTo>
                  <a:pt x="10692003" y="0"/>
                </a:lnTo>
                <a:lnTo>
                  <a:pt x="0" y="0"/>
                </a:lnTo>
                <a:lnTo>
                  <a:pt x="0" y="7559992"/>
                </a:lnTo>
                <a:close/>
              </a:path>
            </a:pathLst>
          </a:custGeom>
          <a:solidFill>
            <a:srgbClr val="EF3340"/>
          </a:solidFill>
        </p:spPr>
        <p:txBody>
          <a:bodyPr wrap="square" lIns="0" tIns="0" rIns="0" bIns="0" rtlCol="0"/>
          <a:lstStyle/>
          <a:p>
            <a:endParaRPr b="0" i="0" dirty="0">
              <a:latin typeface="BrownStd Light" pitchFamily="2" charset="77"/>
            </a:endParaRPr>
          </a:p>
        </p:txBody>
      </p:sp>
      <p:sp>
        <p:nvSpPr>
          <p:cNvPr id="17" name="bk object 17"/>
          <p:cNvSpPr/>
          <p:nvPr/>
        </p:nvSpPr>
        <p:spPr>
          <a:xfrm>
            <a:off x="540002" y="576002"/>
            <a:ext cx="644525" cy="1030605"/>
          </a:xfrm>
          <a:custGeom>
            <a:avLst/>
            <a:gdLst/>
            <a:ahLst/>
            <a:cxnLst/>
            <a:rect l="l" t="t" r="r" b="b"/>
            <a:pathLst>
              <a:path w="644525" h="1030605">
                <a:moveTo>
                  <a:pt x="272415" y="12"/>
                </a:moveTo>
                <a:lnTo>
                  <a:pt x="44792" y="12"/>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12"/>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07" y="0"/>
                </a:moveTo>
                <a:lnTo>
                  <a:pt x="343382" y="0"/>
                </a:lnTo>
                <a:lnTo>
                  <a:pt x="343382" y="320039"/>
                </a:lnTo>
                <a:lnTo>
                  <a:pt x="364807" y="320039"/>
                </a:lnTo>
                <a:lnTo>
                  <a:pt x="364807" y="33883"/>
                </a:lnTo>
                <a:lnTo>
                  <a:pt x="390121" y="33883"/>
                </a:lnTo>
                <a:lnTo>
                  <a:pt x="364807" y="0"/>
                </a:lnTo>
                <a:close/>
              </a:path>
              <a:path w="644525" h="1030605">
                <a:moveTo>
                  <a:pt x="390121" y="33883"/>
                </a:moveTo>
                <a:lnTo>
                  <a:pt x="364807" y="33883"/>
                </a:lnTo>
                <a:lnTo>
                  <a:pt x="578472" y="320039"/>
                </a:lnTo>
                <a:lnTo>
                  <a:pt x="599528" y="320039"/>
                </a:lnTo>
                <a:lnTo>
                  <a:pt x="599528" y="285559"/>
                </a:lnTo>
                <a:lnTo>
                  <a:pt x="578142" y="285559"/>
                </a:lnTo>
                <a:lnTo>
                  <a:pt x="390121" y="33883"/>
                </a:lnTo>
                <a:close/>
              </a:path>
              <a:path w="644525" h="1030605">
                <a:moveTo>
                  <a:pt x="599528" y="0"/>
                </a:moveTo>
                <a:lnTo>
                  <a:pt x="578142" y="0"/>
                </a:lnTo>
                <a:lnTo>
                  <a:pt x="578142" y="285559"/>
                </a:lnTo>
                <a:lnTo>
                  <a:pt x="599528" y="285559"/>
                </a:lnTo>
                <a:lnTo>
                  <a:pt x="599528" y="0"/>
                </a:lnTo>
                <a:close/>
              </a:path>
            </a:pathLst>
          </a:custGeom>
          <a:solidFill>
            <a:srgbClr val="FFFFFF"/>
          </a:solidFill>
        </p:spPr>
        <p:txBody>
          <a:bodyPr wrap="square" lIns="0" tIns="0" rIns="0" bIns="0" rtlCol="0"/>
          <a:lstStyle/>
          <a:p>
            <a:endParaRPr b="0" i="0" dirty="0">
              <a:latin typeface="BrownStd Light" pitchFamily="2" charset="77"/>
            </a:endParaRPr>
          </a:p>
        </p:txBody>
      </p:sp>
      <p:sp>
        <p:nvSpPr>
          <p:cNvPr id="2" name="Holder 2"/>
          <p:cNvSpPr>
            <a:spLocks noGrp="1"/>
          </p:cNvSpPr>
          <p:nvPr>
            <p:ph type="title"/>
          </p:nvPr>
        </p:nvSpPr>
        <p:spPr/>
        <p:txBody>
          <a:bodyPr lIns="0" tIns="0" rIns="0" bIns="0"/>
          <a:lstStyle>
            <a:lvl1pPr>
              <a:defRPr sz="2300" b="0" i="0">
                <a:solidFill>
                  <a:schemeClr val="bg1"/>
                </a:solidFill>
                <a:latin typeface="BrownStd Light" pitchFamily="2" charset="77"/>
                <a:cs typeface="BrownStd Light" pitchFamily="2" charset="77"/>
              </a:defRPr>
            </a:lvl1pPr>
          </a:lstStyle>
          <a:p>
            <a:endParaRPr dirty="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45" b="1" i="0">
                <a:solidFill>
                  <a:schemeClr val="bg1"/>
                </a:solidFill>
                <a:latin typeface="BrownStd"/>
                <a:cs typeface="BrownStd"/>
              </a:defRPr>
            </a:lvl1pPr>
          </a:lstStyle>
          <a:p>
            <a:endParaRPr/>
          </a:p>
        </p:txBody>
      </p:sp>
      <p:sp>
        <p:nvSpPr>
          <p:cNvPr id="3" name="Holder 3"/>
          <p:cNvSpPr>
            <a:spLocks noGrp="1"/>
          </p:cNvSpPr>
          <p:nvPr>
            <p:ph sz="half" idx="2"/>
          </p:nvPr>
        </p:nvSpPr>
        <p:spPr>
          <a:xfrm>
            <a:off x="1678305" y="1547846"/>
            <a:ext cx="2412365" cy="169149"/>
          </a:xfrm>
          <a:prstGeom prst="rect">
            <a:avLst/>
          </a:prstGeom>
        </p:spPr>
        <p:txBody>
          <a:bodyPr wrap="square" lIns="0" tIns="0" rIns="0" bIns="0">
            <a:spAutoFit/>
          </a:bodyPr>
          <a:lstStyle>
            <a:lvl1pPr>
              <a:defRPr sz="1099" b="0" i="1">
                <a:solidFill>
                  <a:schemeClr val="bg1"/>
                </a:solidFill>
                <a:latin typeface="BrownStd Light"/>
                <a:cs typeface="BrownStd Light"/>
              </a:defRPr>
            </a:lvl1pPr>
          </a:lstStyle>
          <a:p>
            <a:endParaRPr/>
          </a:p>
        </p:txBody>
      </p:sp>
      <p:sp>
        <p:nvSpPr>
          <p:cNvPr id="4" name="Holder 4"/>
          <p:cNvSpPr>
            <a:spLocks noGrp="1"/>
          </p:cNvSpPr>
          <p:nvPr>
            <p:ph sz="half" idx="3"/>
          </p:nvPr>
        </p:nvSpPr>
        <p:spPr>
          <a:xfrm>
            <a:off x="5510372" y="1739456"/>
            <a:ext cx="4654391"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90097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30058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624901" y="3693434"/>
            <a:ext cx="3443597" cy="353943"/>
          </a:xfrm>
          <a:prstGeom prst="rect">
            <a:avLst/>
          </a:prstGeom>
        </p:spPr>
        <p:txBody>
          <a:bodyPr wrap="square" lIns="0" tIns="0" rIns="0" bIns="0">
            <a:spAutoFit/>
          </a:bodyPr>
          <a:lstStyle>
            <a:lvl1pPr>
              <a:defRPr sz="2300" b="0" i="0">
                <a:solidFill>
                  <a:schemeClr val="bg1"/>
                </a:solidFill>
                <a:latin typeface="BrownPro-Light"/>
                <a:cs typeface="BrownPro-Light"/>
              </a:defRPr>
            </a:lvl1pPr>
          </a:lstStyle>
          <a:p>
            <a:endParaRPr dirty="0"/>
          </a:p>
        </p:txBody>
      </p:sp>
      <p:sp>
        <p:nvSpPr>
          <p:cNvPr id="3" name="Holder 3"/>
          <p:cNvSpPr>
            <a:spLocks noGrp="1"/>
          </p:cNvSpPr>
          <p:nvPr>
            <p:ph type="body" idx="1"/>
          </p:nvPr>
        </p:nvSpPr>
        <p:spPr>
          <a:xfrm>
            <a:off x="534670" y="1739455"/>
            <a:ext cx="9624060" cy="276999"/>
          </a:xfrm>
          <a:prstGeom prst="rect">
            <a:avLst/>
          </a:prstGeom>
        </p:spPr>
        <p:txBody>
          <a:bodyPr wrap="square" lIns="0" tIns="0" rIns="0" bIns="0">
            <a:spAutoFit/>
          </a:bodyPr>
          <a:lstStyle>
            <a:lvl1pPr>
              <a:defRPr/>
            </a:lvl1pPr>
          </a:lstStyle>
          <a:p>
            <a:endParaRPr dirty="0"/>
          </a:p>
        </p:txBody>
      </p:sp>
      <p:sp>
        <p:nvSpPr>
          <p:cNvPr id="4" name="Holder 4"/>
          <p:cNvSpPr>
            <a:spLocks noGrp="1"/>
          </p:cNvSpPr>
          <p:nvPr>
            <p:ph type="ftr" sz="quarter" idx="5"/>
          </p:nvPr>
        </p:nvSpPr>
        <p:spPr>
          <a:xfrm>
            <a:off x="3635756" y="7033450"/>
            <a:ext cx="3421888" cy="276999"/>
          </a:xfrm>
          <a:prstGeom prst="rect">
            <a:avLst/>
          </a:prstGeom>
        </p:spPr>
        <p:txBody>
          <a:bodyPr wrap="square" lIns="0" tIns="0" rIns="0" bIns="0">
            <a:spAutoFit/>
          </a:bodyPr>
          <a:lstStyle>
            <a:lvl1pPr algn="ctr">
              <a:defRPr b="0" i="0">
                <a:solidFill>
                  <a:schemeClr val="tx1">
                    <a:tint val="75000"/>
                  </a:schemeClr>
                </a:solidFill>
                <a:latin typeface="BrownStd Light" pitchFamily="2" charset="77"/>
              </a:defRPr>
            </a:lvl1pPr>
          </a:lstStyle>
          <a:p>
            <a:endParaRPr lang="en-GB" dirty="0"/>
          </a:p>
        </p:txBody>
      </p:sp>
      <p:sp>
        <p:nvSpPr>
          <p:cNvPr id="5" name="Holder 5"/>
          <p:cNvSpPr>
            <a:spLocks noGrp="1"/>
          </p:cNvSpPr>
          <p:nvPr>
            <p:ph type="dt" sz="half" idx="6"/>
          </p:nvPr>
        </p:nvSpPr>
        <p:spPr>
          <a:xfrm>
            <a:off x="534670" y="7033450"/>
            <a:ext cx="2459482" cy="276999"/>
          </a:xfrm>
          <a:prstGeom prst="rect">
            <a:avLst/>
          </a:prstGeom>
        </p:spPr>
        <p:txBody>
          <a:bodyPr wrap="square" lIns="0" tIns="0" rIns="0" bIns="0">
            <a:spAutoFit/>
          </a:bodyPr>
          <a:lstStyle>
            <a:lvl1pPr algn="l">
              <a:defRPr b="0" i="0">
                <a:solidFill>
                  <a:schemeClr val="tx1">
                    <a:tint val="75000"/>
                  </a:schemeClr>
                </a:solidFill>
                <a:latin typeface="BrownStd Light" pitchFamily="2" charset="77"/>
              </a:defRPr>
            </a:lvl1pPr>
          </a:lstStyle>
          <a:p>
            <a:fld id="{1D8BD707-D9CF-40AE-B4C6-C98DA3205C09}" type="datetimeFigureOut">
              <a:rPr lang="en-US" smtClean="0"/>
              <a:pPr/>
              <a:t>10/12/2026</a:t>
            </a:fld>
            <a:endParaRPr lang="en-US" dirty="0"/>
          </a:p>
        </p:txBody>
      </p:sp>
      <p:sp>
        <p:nvSpPr>
          <p:cNvPr id="6" name="Holder 6"/>
          <p:cNvSpPr>
            <a:spLocks noGrp="1"/>
          </p:cNvSpPr>
          <p:nvPr>
            <p:ph type="sldNum" sz="quarter" idx="7"/>
          </p:nvPr>
        </p:nvSpPr>
        <p:spPr>
          <a:xfrm>
            <a:off x="7699248" y="7033450"/>
            <a:ext cx="2459482" cy="276999"/>
          </a:xfrm>
          <a:prstGeom prst="rect">
            <a:avLst/>
          </a:prstGeom>
        </p:spPr>
        <p:txBody>
          <a:bodyPr wrap="square" lIns="0" tIns="0" rIns="0" bIns="0">
            <a:spAutoFit/>
          </a:bodyPr>
          <a:lstStyle>
            <a:lvl1pPr algn="r">
              <a:defRPr b="0" i="0">
                <a:solidFill>
                  <a:schemeClr val="tx1">
                    <a:tint val="75000"/>
                  </a:schemeClr>
                </a:solidFill>
                <a:latin typeface="BrownStd Light" pitchFamily="2" charset="77"/>
              </a:defRPr>
            </a:lvl1pPr>
          </a:lstStyle>
          <a:p>
            <a:fld id="{B6F15528-21DE-4FAA-801E-634DDDAF4B2B}"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b="0" i="0">
          <a:latin typeface="BrownStd Light" pitchFamily="2" charset="77"/>
          <a:ea typeface="+mj-ea"/>
          <a:cs typeface="+mj-cs"/>
        </a:defRPr>
      </a:lvl1pPr>
    </p:titleStyle>
    <p:bodyStyle>
      <a:lvl1pPr marL="0">
        <a:defRPr b="0" i="0">
          <a:latin typeface="BrownStd Light" pitchFamily="2" charset="77"/>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26796" y="4282655"/>
            <a:ext cx="5685155" cy="915635"/>
          </a:xfrm>
          <a:prstGeom prst="rect">
            <a:avLst/>
          </a:prstGeom>
        </p:spPr>
        <p:txBody>
          <a:bodyPr wrap="square" lIns="0" tIns="0" rIns="0" bIns="0">
            <a:spAutoFit/>
          </a:bodyPr>
          <a:lstStyle>
            <a:lvl1pPr>
              <a:defRPr sz="5950" b="1" i="0">
                <a:solidFill>
                  <a:schemeClr val="bg1"/>
                </a:solidFill>
                <a:latin typeface="BrownStd"/>
                <a:cs typeface="BrownStd"/>
              </a:defRPr>
            </a:lvl1pPr>
          </a:lstStyle>
          <a:p>
            <a:endParaRPr/>
          </a:p>
        </p:txBody>
      </p:sp>
      <p:sp>
        <p:nvSpPr>
          <p:cNvPr id="3" name="Holder 3"/>
          <p:cNvSpPr>
            <a:spLocks noGrp="1"/>
          </p:cNvSpPr>
          <p:nvPr>
            <p:ph type="body" idx="1"/>
          </p:nvPr>
        </p:nvSpPr>
        <p:spPr>
          <a:xfrm>
            <a:off x="534988" y="1739456"/>
            <a:ext cx="9629775"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7915" y="7033450"/>
            <a:ext cx="342392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987" y="7033450"/>
            <a:ext cx="2460942"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a:xfrm>
            <a:off x="7703820" y="7033450"/>
            <a:ext cx="2460942"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44067302"/>
      </p:ext>
    </p:extLst>
  </p:cSld>
  <p:clrMap bg1="lt1" tx1="dk1" bg2="lt2" tx2="dk2" accent1="accent1" accent2="accent2" accent3="accent3" accent4="accent4" accent5="accent5" accent6="accent6" hlink="hlink" folHlink="folHlink"/>
  <p:sldLayoutIdLst>
    <p:sldLayoutId id="2147483667" r:id="rId1"/>
    <p:sldLayoutId id="2147483668" r:id="rId2"/>
  </p:sldLayoutIdLst>
  <p:txStyles>
    <p:titleStyle>
      <a:lvl1pPr>
        <a:defRPr>
          <a:latin typeface="+mj-lt"/>
          <a:ea typeface="+mj-ea"/>
          <a:cs typeface="+mj-cs"/>
        </a:defRPr>
      </a:lvl1pPr>
    </p:titleStyle>
    <p:bodyStyle>
      <a:lvl1pPr marL="0">
        <a:defRPr>
          <a:latin typeface="+mn-lt"/>
          <a:ea typeface="+mn-ea"/>
          <a:cs typeface="+mn-cs"/>
        </a:defRPr>
      </a:lvl1pPr>
      <a:lvl2pPr marL="456834">
        <a:defRPr>
          <a:latin typeface="+mn-lt"/>
          <a:ea typeface="+mn-ea"/>
          <a:cs typeface="+mn-cs"/>
        </a:defRPr>
      </a:lvl2pPr>
      <a:lvl3pPr marL="913668">
        <a:defRPr>
          <a:latin typeface="+mn-lt"/>
          <a:ea typeface="+mn-ea"/>
          <a:cs typeface="+mn-cs"/>
        </a:defRPr>
      </a:lvl3pPr>
      <a:lvl4pPr marL="1370503">
        <a:defRPr>
          <a:latin typeface="+mn-lt"/>
          <a:ea typeface="+mn-ea"/>
          <a:cs typeface="+mn-cs"/>
        </a:defRPr>
      </a:lvl4pPr>
      <a:lvl5pPr marL="1827337">
        <a:defRPr>
          <a:latin typeface="+mn-lt"/>
          <a:ea typeface="+mn-ea"/>
          <a:cs typeface="+mn-cs"/>
        </a:defRPr>
      </a:lvl5pPr>
      <a:lvl6pPr marL="2284171">
        <a:defRPr>
          <a:latin typeface="+mn-lt"/>
          <a:ea typeface="+mn-ea"/>
          <a:cs typeface="+mn-cs"/>
        </a:defRPr>
      </a:lvl6pPr>
      <a:lvl7pPr marL="2741005">
        <a:defRPr>
          <a:latin typeface="+mn-lt"/>
          <a:ea typeface="+mn-ea"/>
          <a:cs typeface="+mn-cs"/>
        </a:defRPr>
      </a:lvl7pPr>
      <a:lvl8pPr marL="3197840">
        <a:defRPr>
          <a:latin typeface="+mn-lt"/>
          <a:ea typeface="+mn-ea"/>
          <a:cs typeface="+mn-cs"/>
        </a:defRPr>
      </a:lvl8pPr>
      <a:lvl9pPr marL="3654674">
        <a:defRPr>
          <a:latin typeface="+mn-lt"/>
          <a:ea typeface="+mn-ea"/>
          <a:cs typeface="+mn-cs"/>
        </a:defRPr>
      </a:lvl9pPr>
    </p:bodyStyle>
    <p:otherStyle>
      <a:lvl1pPr marL="0">
        <a:defRPr>
          <a:latin typeface="+mn-lt"/>
          <a:ea typeface="+mn-ea"/>
          <a:cs typeface="+mn-cs"/>
        </a:defRPr>
      </a:lvl1pPr>
      <a:lvl2pPr marL="456834">
        <a:defRPr>
          <a:latin typeface="+mn-lt"/>
          <a:ea typeface="+mn-ea"/>
          <a:cs typeface="+mn-cs"/>
        </a:defRPr>
      </a:lvl2pPr>
      <a:lvl3pPr marL="913668">
        <a:defRPr>
          <a:latin typeface="+mn-lt"/>
          <a:ea typeface="+mn-ea"/>
          <a:cs typeface="+mn-cs"/>
        </a:defRPr>
      </a:lvl3pPr>
      <a:lvl4pPr marL="1370503">
        <a:defRPr>
          <a:latin typeface="+mn-lt"/>
          <a:ea typeface="+mn-ea"/>
          <a:cs typeface="+mn-cs"/>
        </a:defRPr>
      </a:lvl4pPr>
      <a:lvl5pPr marL="1827337">
        <a:defRPr>
          <a:latin typeface="+mn-lt"/>
          <a:ea typeface="+mn-ea"/>
          <a:cs typeface="+mn-cs"/>
        </a:defRPr>
      </a:lvl5pPr>
      <a:lvl6pPr marL="2284171">
        <a:defRPr>
          <a:latin typeface="+mn-lt"/>
          <a:ea typeface="+mn-ea"/>
          <a:cs typeface="+mn-cs"/>
        </a:defRPr>
      </a:lvl6pPr>
      <a:lvl7pPr marL="2741005">
        <a:defRPr>
          <a:latin typeface="+mn-lt"/>
          <a:ea typeface="+mn-ea"/>
          <a:cs typeface="+mn-cs"/>
        </a:defRPr>
      </a:lvl7pPr>
      <a:lvl8pPr marL="3197840">
        <a:defRPr>
          <a:latin typeface="+mn-lt"/>
          <a:ea typeface="+mn-ea"/>
          <a:cs typeface="+mn-cs"/>
        </a:defRPr>
      </a:lvl8pPr>
      <a:lvl9pPr marL="3654674">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hyperlink" Target="mailto:workwithus@eno.org"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616" r="22048"/>
          <a:stretch/>
        </p:blipFill>
        <p:spPr>
          <a:xfrm>
            <a:off x="0" y="0"/>
            <a:ext cx="10693400" cy="7562850"/>
          </a:xfrm>
          <a:prstGeom prst="rect">
            <a:avLst/>
          </a:prstGeom>
        </p:spPr>
      </p:pic>
      <p:sp>
        <p:nvSpPr>
          <p:cNvPr id="4" name="object 4"/>
          <p:cNvSpPr txBox="1"/>
          <p:nvPr/>
        </p:nvSpPr>
        <p:spPr>
          <a:xfrm>
            <a:off x="563299" y="6240105"/>
            <a:ext cx="4021401" cy="777136"/>
          </a:xfrm>
          <a:prstGeom prst="rect">
            <a:avLst/>
          </a:prstGeom>
        </p:spPr>
        <p:txBody>
          <a:bodyPr vert="horz" wrap="square" lIns="0" tIns="12700" rIns="0" bIns="0" rtlCol="0">
            <a:spAutoFit/>
          </a:bodyPr>
          <a:lstStyle/>
          <a:p>
            <a:pPr marL="12700" marR="5080">
              <a:lnSpc>
                <a:spcPct val="100000"/>
              </a:lnSpc>
              <a:spcBef>
                <a:spcPts val="100"/>
              </a:spcBef>
            </a:pPr>
            <a:r>
              <a:rPr sz="1600" b="1" dirty="0">
                <a:solidFill>
                  <a:srgbClr val="FFFFFF"/>
                </a:solidFill>
                <a:latin typeface="BrownStd" pitchFamily="2" charset="77"/>
                <a:cs typeface="BrownPro"/>
              </a:rPr>
              <a:t>English National</a:t>
            </a:r>
            <a:r>
              <a:rPr sz="1600" b="1" spc="-85" dirty="0">
                <a:solidFill>
                  <a:srgbClr val="FFFFFF"/>
                </a:solidFill>
                <a:latin typeface="BrownStd" pitchFamily="2" charset="77"/>
                <a:cs typeface="BrownPro"/>
              </a:rPr>
              <a:t> </a:t>
            </a:r>
            <a:r>
              <a:rPr sz="1600" b="1" spc="-5" dirty="0">
                <a:solidFill>
                  <a:srgbClr val="FFFFFF"/>
                </a:solidFill>
                <a:latin typeface="BrownStd" pitchFamily="2" charset="77"/>
                <a:cs typeface="BrownPro"/>
              </a:rPr>
              <a:t>Opera</a:t>
            </a:r>
            <a:endParaRPr lang="en-GB" sz="1600" b="1" spc="-5" dirty="0">
              <a:solidFill>
                <a:srgbClr val="FFFFFF"/>
              </a:solidFill>
              <a:latin typeface="BrownStd" pitchFamily="2" charset="77"/>
              <a:cs typeface="BrownPro"/>
            </a:endParaRPr>
          </a:p>
          <a:p>
            <a:pPr marL="12700" marR="5080">
              <a:lnSpc>
                <a:spcPct val="100000"/>
              </a:lnSpc>
              <a:spcBef>
                <a:spcPts val="100"/>
              </a:spcBef>
            </a:pPr>
            <a:r>
              <a:rPr lang="en-US" sz="1600" b="1" spc="-5" dirty="0">
                <a:solidFill>
                  <a:srgbClr val="FF0000"/>
                </a:solidFill>
                <a:latin typeface="BrownStd" pitchFamily="2" charset="77"/>
                <a:cs typeface="BrownPro"/>
              </a:rPr>
              <a:t>MUSIC DEPARTMENT ADMINISTRATOR</a:t>
            </a:r>
            <a:endParaRPr lang="en-GB" sz="1600" b="1" spc="-5" dirty="0">
              <a:solidFill>
                <a:srgbClr val="FF0000"/>
              </a:solidFill>
              <a:latin typeface="BrownStd" pitchFamily="2" charset="77"/>
              <a:cs typeface="BrownPro"/>
            </a:endParaRPr>
          </a:p>
          <a:p>
            <a:pPr marL="12700" marR="5080">
              <a:lnSpc>
                <a:spcPct val="100000"/>
              </a:lnSpc>
              <a:spcBef>
                <a:spcPts val="100"/>
              </a:spcBef>
            </a:pPr>
            <a:r>
              <a:rPr sz="1600" b="1" spc="-5" dirty="0">
                <a:solidFill>
                  <a:srgbClr val="FFFFFF"/>
                </a:solidFill>
                <a:latin typeface="BrownStd" pitchFamily="2" charset="77"/>
                <a:cs typeface="BrownPro"/>
              </a:rPr>
              <a:t>Candidate</a:t>
            </a:r>
            <a:r>
              <a:rPr sz="1600" b="1" spc="-10" dirty="0">
                <a:solidFill>
                  <a:srgbClr val="FFFFFF"/>
                </a:solidFill>
                <a:latin typeface="BrownStd" pitchFamily="2" charset="77"/>
                <a:cs typeface="BrownPro"/>
              </a:rPr>
              <a:t> Pack</a:t>
            </a:r>
            <a:endParaRPr sz="1600" b="1" dirty="0">
              <a:latin typeface="BrownStd" pitchFamily="2" charset="77"/>
              <a:cs typeface="BrownPro"/>
            </a:endParaRPr>
          </a:p>
        </p:txBody>
      </p:sp>
      <p:sp>
        <p:nvSpPr>
          <p:cNvPr id="5" name="object 5"/>
          <p:cNvSpPr/>
          <p:nvPr/>
        </p:nvSpPr>
        <p:spPr>
          <a:xfrm>
            <a:off x="540002" y="576002"/>
            <a:ext cx="644525" cy="1030605"/>
          </a:xfrm>
          <a:custGeom>
            <a:avLst/>
            <a:gdLst/>
            <a:ahLst/>
            <a:cxnLst/>
            <a:rect l="l" t="t" r="r" b="b"/>
            <a:pathLst>
              <a:path w="644525" h="1030605">
                <a:moveTo>
                  <a:pt x="272415" y="12"/>
                </a:moveTo>
                <a:lnTo>
                  <a:pt x="44792" y="12"/>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12"/>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07" y="0"/>
                </a:moveTo>
                <a:lnTo>
                  <a:pt x="343382" y="0"/>
                </a:lnTo>
                <a:lnTo>
                  <a:pt x="343382" y="320039"/>
                </a:lnTo>
                <a:lnTo>
                  <a:pt x="364807" y="320039"/>
                </a:lnTo>
                <a:lnTo>
                  <a:pt x="364807" y="33883"/>
                </a:lnTo>
                <a:lnTo>
                  <a:pt x="390121" y="33883"/>
                </a:lnTo>
                <a:lnTo>
                  <a:pt x="364807" y="0"/>
                </a:lnTo>
                <a:close/>
              </a:path>
              <a:path w="644525" h="1030605">
                <a:moveTo>
                  <a:pt x="390121" y="33883"/>
                </a:moveTo>
                <a:lnTo>
                  <a:pt x="364807" y="33883"/>
                </a:lnTo>
                <a:lnTo>
                  <a:pt x="578472" y="320039"/>
                </a:lnTo>
                <a:lnTo>
                  <a:pt x="599528" y="320039"/>
                </a:lnTo>
                <a:lnTo>
                  <a:pt x="599528" y="285559"/>
                </a:lnTo>
                <a:lnTo>
                  <a:pt x="578142" y="285559"/>
                </a:lnTo>
                <a:lnTo>
                  <a:pt x="390121" y="33883"/>
                </a:lnTo>
                <a:close/>
              </a:path>
              <a:path w="644525" h="1030605">
                <a:moveTo>
                  <a:pt x="599528" y="0"/>
                </a:moveTo>
                <a:lnTo>
                  <a:pt x="578142" y="0"/>
                </a:lnTo>
                <a:lnTo>
                  <a:pt x="578142" y="285559"/>
                </a:lnTo>
                <a:lnTo>
                  <a:pt x="599528" y="285559"/>
                </a:lnTo>
                <a:lnTo>
                  <a:pt x="599528" y="0"/>
                </a:lnTo>
                <a:close/>
              </a:path>
            </a:pathLst>
          </a:custGeom>
          <a:solidFill>
            <a:srgbClr val="FFFFFF"/>
          </a:solidFill>
        </p:spPr>
        <p:txBody>
          <a:bodyPr wrap="square" lIns="0" tIns="0" rIns="0" bIns="0" rtlCol="0"/>
          <a:lstStyle/>
          <a:p>
            <a:endParaRPr dirty="0">
              <a:latin typeface="BrownStd Light" pitchFamily="2" charset="77"/>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5875" rIns="0" bIns="0" rtlCol="0">
            <a:spAutoFit/>
          </a:bodyPr>
          <a:lstStyle/>
          <a:p>
            <a:pPr marL="26034">
              <a:lnSpc>
                <a:spcPct val="100000"/>
              </a:lnSpc>
              <a:spcBef>
                <a:spcPts val="125"/>
              </a:spcBef>
            </a:pPr>
            <a:r>
              <a:rPr spc="-50" dirty="0"/>
              <a:t>Your </a:t>
            </a:r>
            <a:r>
              <a:rPr spc="5" dirty="0"/>
              <a:t>journey </a:t>
            </a:r>
            <a:r>
              <a:rPr spc="20" dirty="0"/>
              <a:t>starts</a:t>
            </a:r>
            <a:r>
              <a:rPr spc="-25" dirty="0"/>
              <a:t> </a:t>
            </a:r>
            <a:r>
              <a:rPr spc="5" dirty="0"/>
              <a:t>here...</a:t>
            </a:r>
          </a:p>
        </p:txBody>
      </p:sp>
      <p:sp>
        <p:nvSpPr>
          <p:cNvPr id="5" name="Oval 4"/>
          <p:cNvSpPr/>
          <p:nvPr/>
        </p:nvSpPr>
        <p:spPr>
          <a:xfrm>
            <a:off x="2679301" y="1216218"/>
            <a:ext cx="5334796" cy="5334796"/>
          </a:xfrm>
          <a:prstGeom prst="ellipse">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BrownStd Light" pitchFamily="2" charset="77"/>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53300" y="537904"/>
            <a:ext cx="1882139" cy="135935"/>
          </a:xfrm>
          <a:prstGeom prst="rect">
            <a:avLst/>
          </a:prstGeom>
        </p:spPr>
        <p:txBody>
          <a:bodyPr vert="horz" wrap="square" lIns="0" tIns="12700" rIns="0" bIns="0" rtlCol="0">
            <a:spAutoFit/>
          </a:bodyPr>
          <a:lstStyle/>
          <a:p>
            <a:pPr marL="12700">
              <a:lnSpc>
                <a:spcPct val="100000"/>
              </a:lnSpc>
              <a:spcBef>
                <a:spcPts val="100"/>
              </a:spcBef>
            </a:pPr>
            <a:r>
              <a:rPr lang="en-GB" sz="800" b="1" dirty="0">
                <a:solidFill>
                  <a:srgbClr val="75787B"/>
                </a:solidFill>
                <a:latin typeface="BrownStd Light" pitchFamily="2" charset="77"/>
                <a:cs typeface="BrownPro"/>
              </a:rPr>
              <a:t>English National </a:t>
            </a:r>
            <a:r>
              <a:rPr lang="en-GB" sz="800" b="1" spc="-5" dirty="0">
                <a:solidFill>
                  <a:srgbClr val="75787B"/>
                </a:solidFill>
                <a:latin typeface="BrownStd Light" pitchFamily="2" charset="77"/>
                <a:cs typeface="BrownPro"/>
              </a:rPr>
              <a:t>Opera </a:t>
            </a:r>
            <a:r>
              <a:rPr lang="en-GB" sz="800" spc="-5" dirty="0">
                <a:solidFill>
                  <a:srgbClr val="75787B"/>
                </a:solidFill>
                <a:latin typeface="BrownStd Light" pitchFamily="2" charset="77"/>
                <a:cs typeface="BrownPro-Light"/>
              </a:rPr>
              <a:t>Candidate</a:t>
            </a:r>
            <a:r>
              <a:rPr lang="en-GB" sz="800" spc="-40" dirty="0">
                <a:solidFill>
                  <a:srgbClr val="75787B"/>
                </a:solidFill>
                <a:latin typeface="BrownStd Light" pitchFamily="2" charset="77"/>
                <a:cs typeface="BrownPro-Light"/>
              </a:rPr>
              <a:t> </a:t>
            </a:r>
            <a:r>
              <a:rPr lang="en-GB" sz="800" spc="-15" dirty="0">
                <a:solidFill>
                  <a:srgbClr val="75787B"/>
                </a:solidFill>
                <a:latin typeface="BrownStd Light" pitchFamily="2" charset="77"/>
                <a:cs typeface="BrownPro-Light"/>
              </a:rPr>
              <a:t>Pack</a:t>
            </a:r>
            <a:endParaRPr lang="en-GB" sz="800" dirty="0">
              <a:latin typeface="BrownStd Light" pitchFamily="2" charset="77"/>
              <a:cs typeface="BrownPro-Light"/>
            </a:endParaRPr>
          </a:p>
        </p:txBody>
      </p:sp>
      <p:sp>
        <p:nvSpPr>
          <p:cNvPr id="3" name="object 3"/>
          <p:cNvSpPr txBox="1"/>
          <p:nvPr/>
        </p:nvSpPr>
        <p:spPr>
          <a:xfrm>
            <a:off x="10039597" y="537904"/>
            <a:ext cx="8318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75787B"/>
                </a:solidFill>
                <a:latin typeface="BrownStd" pitchFamily="2" charset="77"/>
                <a:cs typeface="BrownPro"/>
              </a:rPr>
              <a:t>5</a:t>
            </a:r>
            <a:endParaRPr sz="800" b="1" dirty="0">
              <a:latin typeface="BrownStd" pitchFamily="2" charset="77"/>
              <a:cs typeface="BrownPro"/>
            </a:endParaRPr>
          </a:p>
        </p:txBody>
      </p:sp>
      <p:sp>
        <p:nvSpPr>
          <p:cNvPr id="6" name="object 6"/>
          <p:cNvSpPr txBox="1"/>
          <p:nvPr/>
        </p:nvSpPr>
        <p:spPr>
          <a:xfrm>
            <a:off x="272672" y="3933826"/>
            <a:ext cx="961802" cy="3063114"/>
          </a:xfrm>
          <a:prstGeom prst="rect">
            <a:avLst/>
          </a:prstGeom>
        </p:spPr>
        <p:txBody>
          <a:bodyPr vert="vert270" wrap="square" lIns="0" tIns="70485" rIns="0" bIns="0" rtlCol="0">
            <a:spAutoFit/>
          </a:bodyPr>
          <a:lstStyle/>
          <a:p>
            <a:pPr marL="12700">
              <a:lnSpc>
                <a:spcPct val="100000"/>
              </a:lnSpc>
              <a:spcBef>
                <a:spcPts val="555"/>
              </a:spcBef>
            </a:pPr>
            <a:r>
              <a:rPr sz="6250" spc="-240" dirty="0">
                <a:solidFill>
                  <a:srgbClr val="EF3340"/>
                </a:solidFill>
                <a:latin typeface="BrownStd Light" panose="00010400010101010101" pitchFamily="2" charset="0"/>
                <a:cs typeface="BrownPro-Thin"/>
              </a:rPr>
              <a:t>About</a:t>
            </a:r>
            <a:r>
              <a:rPr sz="6250" spc="-705" dirty="0">
                <a:solidFill>
                  <a:srgbClr val="EF3340"/>
                </a:solidFill>
                <a:latin typeface="BrownStd Light" panose="00010400010101010101" pitchFamily="2" charset="0"/>
                <a:cs typeface="BrownPro-Thin"/>
              </a:rPr>
              <a:t> </a:t>
            </a:r>
            <a:r>
              <a:rPr sz="6250" spc="-310" dirty="0">
                <a:solidFill>
                  <a:srgbClr val="EF3340"/>
                </a:solidFill>
                <a:latin typeface="BrownStd Light" panose="00010400010101010101" pitchFamily="2" charset="0"/>
                <a:cs typeface="BrownPro-Thin"/>
              </a:rPr>
              <a:t>us</a:t>
            </a:r>
            <a:endParaRPr sz="6250" dirty="0">
              <a:latin typeface="BrownStd Light" panose="00010400010101010101" pitchFamily="2" charset="0"/>
              <a:cs typeface="BrownPro-Thin"/>
            </a:endParaRPr>
          </a:p>
        </p:txBody>
      </p:sp>
      <p:sp>
        <p:nvSpPr>
          <p:cNvPr id="8" name="object 8"/>
          <p:cNvSpPr/>
          <p:nvPr/>
        </p:nvSpPr>
        <p:spPr>
          <a:xfrm>
            <a:off x="540012" y="576002"/>
            <a:ext cx="644525" cy="1030605"/>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EF3340"/>
          </a:solidFill>
        </p:spPr>
        <p:txBody>
          <a:bodyPr wrap="square" lIns="0" tIns="0" rIns="0" bIns="0" rtlCol="0"/>
          <a:lstStyle/>
          <a:p>
            <a:endParaRPr dirty="0">
              <a:latin typeface="BrownStd Light" pitchFamily="2" charset="77"/>
            </a:endParaRPr>
          </a:p>
        </p:txBody>
      </p:sp>
      <p:sp>
        <p:nvSpPr>
          <p:cNvPr id="9" name="object 9"/>
          <p:cNvSpPr/>
          <p:nvPr/>
        </p:nvSpPr>
        <p:spPr>
          <a:xfrm>
            <a:off x="5436005" y="852622"/>
            <a:ext cx="2042974" cy="2042985"/>
          </a:xfrm>
          <a:prstGeom prst="rect">
            <a:avLst/>
          </a:prstGeom>
          <a:blipFill>
            <a:blip r:embed="rId2" cstate="print"/>
            <a:stretch>
              <a:fillRect/>
            </a:stretch>
          </a:blipFill>
        </p:spPr>
        <p:txBody>
          <a:bodyPr wrap="square" lIns="0" tIns="0" rIns="0" bIns="0" rtlCol="0"/>
          <a:lstStyle/>
          <a:p>
            <a:endParaRPr dirty="0">
              <a:latin typeface="BrownStd Light" pitchFamily="2" charset="77"/>
            </a:endParaRPr>
          </a:p>
        </p:txBody>
      </p:sp>
      <p:sp>
        <p:nvSpPr>
          <p:cNvPr id="10" name="object 10"/>
          <p:cNvSpPr/>
          <p:nvPr/>
        </p:nvSpPr>
        <p:spPr>
          <a:xfrm>
            <a:off x="3006001" y="852622"/>
            <a:ext cx="2042985" cy="2042985"/>
          </a:xfrm>
          <a:prstGeom prst="rect">
            <a:avLst/>
          </a:prstGeom>
          <a:blipFill>
            <a:blip r:embed="rId3" cstate="print"/>
            <a:stretch>
              <a:fillRect/>
            </a:stretch>
          </a:blipFill>
        </p:spPr>
        <p:txBody>
          <a:bodyPr wrap="square" lIns="0" tIns="0" rIns="0" bIns="0" rtlCol="0"/>
          <a:lstStyle/>
          <a:p>
            <a:endParaRPr dirty="0">
              <a:latin typeface="BrownStd Light" pitchFamily="2" charset="77"/>
            </a:endParaRPr>
          </a:p>
        </p:txBody>
      </p:sp>
      <p:sp>
        <p:nvSpPr>
          <p:cNvPr id="11" name="object 11"/>
          <p:cNvSpPr/>
          <p:nvPr/>
        </p:nvSpPr>
        <p:spPr>
          <a:xfrm>
            <a:off x="7865998" y="852622"/>
            <a:ext cx="2042985" cy="2042985"/>
          </a:xfrm>
          <a:prstGeom prst="rect">
            <a:avLst/>
          </a:prstGeom>
          <a:blipFill>
            <a:blip r:embed="rId4" cstate="print"/>
            <a:stretch>
              <a:fillRect/>
            </a:stretch>
          </a:blipFill>
        </p:spPr>
        <p:txBody>
          <a:bodyPr wrap="square" lIns="0" tIns="0" rIns="0" bIns="0" rtlCol="0"/>
          <a:lstStyle/>
          <a:p>
            <a:endParaRPr dirty="0">
              <a:latin typeface="BrownStd Light" pitchFamily="2" charset="77"/>
            </a:endParaRPr>
          </a:p>
        </p:txBody>
      </p:sp>
      <p:sp>
        <p:nvSpPr>
          <p:cNvPr id="12" name="TextBox 11">
            <a:extLst>
              <a:ext uri="{FF2B5EF4-FFF2-40B4-BE49-F238E27FC236}">
                <a16:creationId xmlns:a16="http://schemas.microsoft.com/office/drawing/2014/main" id="{FC9ACC80-4890-0A25-F738-21E281AB5DB2}"/>
              </a:ext>
            </a:extLst>
          </p:cNvPr>
          <p:cNvSpPr txBox="1"/>
          <p:nvPr/>
        </p:nvSpPr>
        <p:spPr>
          <a:xfrm>
            <a:off x="1765300" y="2989832"/>
            <a:ext cx="8655428" cy="4655121"/>
          </a:xfrm>
          <a:prstGeom prst="rect">
            <a:avLst/>
          </a:prstGeom>
          <a:noFill/>
        </p:spPr>
        <p:txBody>
          <a:bodyPr wrap="square" rtlCol="0">
            <a:spAutoFit/>
          </a:bodyPr>
          <a:lstStyle/>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English National Opera exists for everyone, creating new experiences with opera that inspires, nurtures creativity and makes a difference. Our vision is​ for lives changed through opera. Working across our creative </a:t>
            </a:r>
            <a:r>
              <a:rPr lang="en-US" sz="1000" kern="100" dirty="0" err="1">
                <a:latin typeface="BrownStd Light" panose="00010400010101010101" pitchFamily="2" charset="0"/>
                <a:ea typeface="Aptos" panose="020B0004020202020204" pitchFamily="34" charset="0"/>
                <a:cs typeface="Times New Roman" panose="02020603050405020304" pitchFamily="18" charset="0"/>
              </a:rPr>
              <a:t>centres</a:t>
            </a:r>
            <a:r>
              <a:rPr lang="en-US" sz="1000" kern="100" dirty="0">
                <a:latin typeface="BrownStd Light" panose="00010400010101010101" pitchFamily="2" charset="0"/>
                <a:ea typeface="Aptos" panose="020B0004020202020204" pitchFamily="34" charset="0"/>
                <a:cs typeface="Times New Roman" panose="02020603050405020304" pitchFamily="18" charset="0"/>
              </a:rPr>
              <a:t> in London and Greater Manchester, we take a fresh, inspiring approach to opera that reflects the diversity of our culture.</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believe that opera is a living art form able to connect to people from all parts of our society. We collaborate with a range of artists and art forms as part of our commitment to the future of the art form. We sing in English, as we believe​ it enhances the emotional connection between performers and audiences.</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encourage creativity throughout the company. Across London and Greater Manchester, we develop new artistic ideas, commission and create ambitious new work, nurture talent and help shape the future of opera.</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are a world-class national company </a:t>
            </a:r>
            <a:r>
              <a:rPr lang="en-US" sz="1000" kern="100" dirty="0" err="1">
                <a:latin typeface="BrownStd Light" panose="00010400010101010101" pitchFamily="2" charset="0"/>
                <a:ea typeface="Aptos" panose="020B0004020202020204" pitchFamily="34" charset="0"/>
                <a:cs typeface="Times New Roman" panose="02020603050405020304" pitchFamily="18" charset="0"/>
              </a:rPr>
              <a:t>recognised</a:t>
            </a:r>
            <a:r>
              <a:rPr lang="en-US" sz="1000" kern="100" dirty="0">
                <a:latin typeface="BrownStd Light" panose="00010400010101010101" pitchFamily="2" charset="0"/>
                <a:ea typeface="Aptos" panose="020B0004020202020204" pitchFamily="34" charset="0"/>
                <a:cs typeface="Times New Roman" panose="02020603050405020304" pitchFamily="18" charset="0"/>
              </a:rPr>
              <a:t> internationally for the standard of our work, with creative </a:t>
            </a:r>
            <a:r>
              <a:rPr lang="en-US" sz="1000" kern="100" dirty="0" err="1">
                <a:latin typeface="BrownStd Light" panose="00010400010101010101" pitchFamily="2" charset="0"/>
                <a:ea typeface="Aptos" panose="020B0004020202020204" pitchFamily="34" charset="0"/>
                <a:cs typeface="Times New Roman" panose="02020603050405020304" pitchFamily="18" charset="0"/>
              </a:rPr>
              <a:t>centres</a:t>
            </a:r>
            <a:r>
              <a:rPr lang="en-US" sz="1000" kern="100" dirty="0">
                <a:latin typeface="BrownStd Light" panose="00010400010101010101" pitchFamily="2" charset="0"/>
                <a:ea typeface="Aptos" panose="020B0004020202020204" pitchFamily="34" charset="0"/>
                <a:cs typeface="Times New Roman" panose="02020603050405020304" pitchFamily="18" charset="0"/>
              </a:rPr>
              <a:t> in London and Greater Manchester. ​</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nurture talent at every stage of the creative journey, supporting artists, creative practitioners, young singers and future creative professionals to develop and build outstanding careers.</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connect people through world-class opera alongside ambitious learning, participation, creative health, artist development and skills </a:t>
            </a:r>
            <a:r>
              <a:rPr lang="en-US" sz="1000" kern="100" dirty="0" err="1">
                <a:latin typeface="BrownStd Light" panose="00010400010101010101" pitchFamily="2" charset="0"/>
                <a:ea typeface="Aptos" panose="020B0004020202020204" pitchFamily="34" charset="0"/>
                <a:cs typeface="Times New Roman" panose="02020603050405020304" pitchFamily="18" charset="0"/>
              </a:rPr>
              <a:t>programmes</a:t>
            </a:r>
            <a:r>
              <a:rPr lang="en-US" sz="1000" kern="100" dirty="0">
                <a:latin typeface="BrownStd Light" panose="00010400010101010101" pitchFamily="2" charset="0"/>
                <a:ea typeface="Aptos" panose="020B0004020202020204" pitchFamily="34" charset="0"/>
                <a:cs typeface="Times New Roman" panose="02020603050405020304" pitchFamily="18" charset="0"/>
              </a:rPr>
              <a:t> that enrich lives and strengthen communities.</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create our productions for the widest possible audiences and aim to introduce completely new audiences to the magic of opera whether at the London Coliseum, across Greater Manchester, throughout the UK and internationally.</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Across both creative </a:t>
            </a:r>
            <a:r>
              <a:rPr lang="en-US" sz="1000" kern="100" dirty="0" err="1">
                <a:latin typeface="BrownStd Light" panose="00010400010101010101" pitchFamily="2" charset="0"/>
                <a:ea typeface="Aptos" panose="020B0004020202020204" pitchFamily="34" charset="0"/>
                <a:cs typeface="Times New Roman" panose="02020603050405020304" pitchFamily="18" charset="0"/>
              </a:rPr>
              <a:t>centres</a:t>
            </a:r>
            <a:r>
              <a:rPr lang="en-US" sz="1000" kern="100" dirty="0">
                <a:latin typeface="BrownStd Light" panose="00010400010101010101" pitchFamily="2" charset="0"/>
                <a:ea typeface="Aptos" panose="020B0004020202020204" pitchFamily="34" charset="0"/>
                <a:cs typeface="Times New Roman" panose="02020603050405020304" pitchFamily="18" charset="0"/>
              </a:rPr>
              <a:t>, we create productions and creative experiences for the widest possible audiences, introducing new audiences to the magic of opera at the London Coliseum, across Greater Manchester, throughout the UK and internationally..</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work with a wide range of visiting companies to generate essential revenue and welcome new audiences to share the experience of our theatre.</a:t>
            </a:r>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53300" y="537904"/>
            <a:ext cx="1882139" cy="135935"/>
          </a:xfrm>
          <a:prstGeom prst="rect">
            <a:avLst/>
          </a:prstGeom>
        </p:spPr>
        <p:txBody>
          <a:bodyPr vert="horz" wrap="square" lIns="0" tIns="12700" rIns="0" bIns="0" rtlCol="0">
            <a:spAutoFit/>
          </a:bodyPr>
          <a:lstStyle/>
          <a:p>
            <a:pPr marL="12700">
              <a:lnSpc>
                <a:spcPct val="100000"/>
              </a:lnSpc>
              <a:spcBef>
                <a:spcPts val="100"/>
              </a:spcBef>
            </a:pPr>
            <a:r>
              <a:rPr lang="en-GB" sz="800" b="1" dirty="0">
                <a:solidFill>
                  <a:srgbClr val="75787B"/>
                </a:solidFill>
                <a:latin typeface="BrownStd Light" pitchFamily="2" charset="77"/>
                <a:cs typeface="BrownPro"/>
              </a:rPr>
              <a:t>English National </a:t>
            </a:r>
            <a:r>
              <a:rPr lang="en-GB" sz="800" b="1" spc="-5" dirty="0">
                <a:solidFill>
                  <a:srgbClr val="75787B"/>
                </a:solidFill>
                <a:latin typeface="BrownStd Light" pitchFamily="2" charset="77"/>
                <a:cs typeface="BrownPro"/>
              </a:rPr>
              <a:t>Opera </a:t>
            </a:r>
            <a:r>
              <a:rPr lang="en-GB" sz="800" spc="-5" dirty="0">
                <a:solidFill>
                  <a:srgbClr val="75787B"/>
                </a:solidFill>
                <a:latin typeface="BrownStd Light" pitchFamily="2" charset="77"/>
                <a:cs typeface="BrownPro-Light"/>
              </a:rPr>
              <a:t>Candidate</a:t>
            </a:r>
            <a:r>
              <a:rPr lang="en-GB" sz="800" spc="-40" dirty="0">
                <a:solidFill>
                  <a:srgbClr val="75787B"/>
                </a:solidFill>
                <a:latin typeface="BrownStd Light" pitchFamily="2" charset="77"/>
                <a:cs typeface="BrownPro-Light"/>
              </a:rPr>
              <a:t> </a:t>
            </a:r>
            <a:r>
              <a:rPr lang="en-GB" sz="800" spc="-15" dirty="0">
                <a:solidFill>
                  <a:srgbClr val="75787B"/>
                </a:solidFill>
                <a:latin typeface="BrownStd Light" pitchFamily="2" charset="77"/>
                <a:cs typeface="BrownPro-Light"/>
              </a:rPr>
              <a:t>Pack</a:t>
            </a:r>
            <a:endParaRPr lang="en-GB" sz="800" dirty="0">
              <a:latin typeface="BrownStd Light" pitchFamily="2" charset="77"/>
              <a:cs typeface="BrownPro-Light"/>
            </a:endParaRPr>
          </a:p>
        </p:txBody>
      </p:sp>
      <p:sp>
        <p:nvSpPr>
          <p:cNvPr id="3" name="object 3"/>
          <p:cNvSpPr txBox="1"/>
          <p:nvPr/>
        </p:nvSpPr>
        <p:spPr>
          <a:xfrm>
            <a:off x="10037057" y="537904"/>
            <a:ext cx="8572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75787B"/>
                </a:solidFill>
                <a:latin typeface="BrownStd" pitchFamily="2" charset="77"/>
                <a:cs typeface="BrownPro"/>
              </a:rPr>
              <a:t>6</a:t>
            </a:r>
            <a:endParaRPr sz="800" b="1" dirty="0">
              <a:latin typeface="BrownStd" pitchFamily="2" charset="77"/>
              <a:cs typeface="BrownPro"/>
            </a:endParaRPr>
          </a:p>
        </p:txBody>
      </p:sp>
      <p:sp>
        <p:nvSpPr>
          <p:cNvPr id="4" name="object 4"/>
          <p:cNvSpPr txBox="1"/>
          <p:nvPr/>
        </p:nvSpPr>
        <p:spPr>
          <a:xfrm>
            <a:off x="2146300" y="733425"/>
            <a:ext cx="3810000" cy="241926"/>
          </a:xfrm>
          <a:prstGeom prst="rect">
            <a:avLst/>
          </a:prstGeom>
        </p:spPr>
        <p:txBody>
          <a:bodyPr vert="horz" wrap="square" lIns="0" tIns="40005" rIns="0" bIns="0" rtlCol="0">
            <a:spAutoFit/>
          </a:bodyPr>
          <a:lstStyle/>
          <a:p>
            <a:pPr marL="12700" marR="5080">
              <a:lnSpc>
                <a:spcPts val="1480"/>
              </a:lnSpc>
              <a:spcBef>
                <a:spcPts val="315"/>
              </a:spcBef>
            </a:pPr>
            <a:r>
              <a:rPr lang="en-GB" b="1" dirty="0">
                <a:solidFill>
                  <a:srgbClr val="FF0000"/>
                </a:solidFill>
                <a:latin typeface="BrownStd" pitchFamily="2" charset="77"/>
                <a:cs typeface="BrownPro"/>
              </a:rPr>
              <a:t>Music Department Administrator</a:t>
            </a:r>
          </a:p>
        </p:txBody>
      </p:sp>
      <p:sp>
        <p:nvSpPr>
          <p:cNvPr id="5" name="object 5"/>
          <p:cNvSpPr txBox="1"/>
          <p:nvPr/>
        </p:nvSpPr>
        <p:spPr>
          <a:xfrm>
            <a:off x="2146300" y="1010142"/>
            <a:ext cx="6774150" cy="6768520"/>
          </a:xfrm>
          <a:prstGeom prst="rect">
            <a:avLst/>
          </a:prstGeom>
        </p:spPr>
        <p:txBody>
          <a:bodyPr vert="horz" wrap="square" lIns="0" tIns="12700" rIns="0" bIns="0" rtlCol="0">
            <a:spAutoFit/>
          </a:bodyPr>
          <a:lstStyle/>
          <a:p>
            <a:pPr>
              <a:lnSpc>
                <a:spcPct val="100000"/>
              </a:lnSpc>
              <a:spcBef>
                <a:spcPts val="50"/>
              </a:spcBef>
            </a:pPr>
            <a:r>
              <a:rPr lang="en-GB" sz="1100" spc="-20" dirty="0">
                <a:solidFill>
                  <a:srgbClr val="75787B"/>
                </a:solidFill>
                <a:latin typeface="BrownStd Light" pitchFamily="2" charset="77"/>
                <a:cs typeface="BrownPro-Light"/>
              </a:rPr>
              <a:t>English National Opera is founded on the belief that opera of the highest quality should be accessible to everyone and was set up to be for everyone.</a:t>
            </a:r>
          </a:p>
          <a:p>
            <a:pPr>
              <a:lnSpc>
                <a:spcPct val="100000"/>
              </a:lnSpc>
              <a:spcBef>
                <a:spcPts val="50"/>
              </a:spcBef>
            </a:pPr>
            <a:endParaRPr lang="en-GB" sz="1100" spc="-20" dirty="0">
              <a:solidFill>
                <a:srgbClr val="75787B"/>
              </a:solidFill>
              <a:latin typeface="BrownStd Light" pitchFamily="2" charset="77"/>
              <a:cs typeface="BrownPro-Light"/>
            </a:endParaRPr>
          </a:p>
          <a:p>
            <a:pPr>
              <a:lnSpc>
                <a:spcPct val="100000"/>
              </a:lnSpc>
              <a:spcBef>
                <a:spcPts val="50"/>
              </a:spcBef>
            </a:pPr>
            <a:r>
              <a:rPr lang="en-GB" sz="1100" spc="-20" dirty="0">
                <a:solidFill>
                  <a:srgbClr val="75787B"/>
                </a:solidFill>
                <a:latin typeface="BrownStd Light" pitchFamily="2" charset="77"/>
                <a:cs typeface="BrownPro-Light"/>
              </a:rPr>
              <a:t>It is for this reason that we stage opera of the highest quality always sung in English. It is why we have ticket prices which are affordable, or free, if you’re under 18. It Is why we work with local communities to bring opera to people who might otherwise not experience it.</a:t>
            </a:r>
          </a:p>
          <a:p>
            <a:pPr>
              <a:lnSpc>
                <a:spcPct val="100000"/>
              </a:lnSpc>
              <a:spcBef>
                <a:spcPts val="50"/>
              </a:spcBef>
            </a:pPr>
            <a:endParaRPr lang="en-GB" sz="1100" spc="-20" dirty="0">
              <a:solidFill>
                <a:srgbClr val="75787B"/>
              </a:solidFill>
              <a:latin typeface="BrownStd Light" pitchFamily="2" charset="77"/>
              <a:cs typeface="BrownPro-Light"/>
            </a:endParaRPr>
          </a:p>
          <a:p>
            <a:pPr>
              <a:lnSpc>
                <a:spcPct val="100000"/>
              </a:lnSpc>
              <a:spcBef>
                <a:spcPts val="50"/>
              </a:spcBef>
            </a:pPr>
            <a:r>
              <a:rPr lang="en-US" sz="1100" spc="-20" dirty="0">
                <a:solidFill>
                  <a:srgbClr val="75787B"/>
                </a:solidFill>
                <a:latin typeface="BrownStd Light" pitchFamily="2" charset="77"/>
                <a:cs typeface="BrownPro-Light"/>
              </a:rPr>
              <a:t>We are looking for a Music Department Administrator, who will be responsible for providing effective administrative support for Music Department. This is a pivotal role within the company that requires excellent communication and administration skills liaising across the Music Department and the rest of the company.</a:t>
            </a:r>
          </a:p>
          <a:p>
            <a:pPr>
              <a:lnSpc>
                <a:spcPct val="100000"/>
              </a:lnSpc>
              <a:spcBef>
                <a:spcPts val="50"/>
              </a:spcBef>
            </a:pPr>
            <a:endParaRPr lang="en-GB" sz="1100" spc="-20" dirty="0">
              <a:solidFill>
                <a:srgbClr val="75787B"/>
              </a:solidFill>
              <a:latin typeface="BrownStd Light" pitchFamily="2" charset="77"/>
              <a:cs typeface="BrownPro-Light"/>
            </a:endParaRPr>
          </a:p>
          <a:p>
            <a:pPr>
              <a:lnSpc>
                <a:spcPct val="100000"/>
              </a:lnSpc>
              <a:spcBef>
                <a:spcPts val="50"/>
              </a:spcBef>
            </a:pPr>
            <a:r>
              <a:rPr lang="en-GB" sz="1100" spc="-20" dirty="0">
                <a:solidFill>
                  <a:srgbClr val="75787B"/>
                </a:solidFill>
                <a:latin typeface="BrownStd Light" pitchFamily="2" charset="77"/>
                <a:cs typeface="BrownPro-Light"/>
              </a:rPr>
              <a:t>This appointment will be made on merit, but we believe that diversity strengthens and enriches us, and that it is the responsibility of everyone at ENO to make the arts and cultural sector a more diverse and equal place. As Black, Asian and minority ethnic (BAME) and disabled people are currently under-represented at ENO, we particularly encourage and welcome applications from BAME and disabled applicants.</a:t>
            </a:r>
          </a:p>
          <a:p>
            <a:pPr>
              <a:lnSpc>
                <a:spcPct val="100000"/>
              </a:lnSpc>
              <a:spcBef>
                <a:spcPts val="50"/>
              </a:spcBef>
            </a:pPr>
            <a:endParaRPr lang="en-GB" sz="1100" spc="-20" dirty="0">
              <a:solidFill>
                <a:srgbClr val="FF0000"/>
              </a:solidFill>
              <a:latin typeface="BrownStd Light" pitchFamily="2" charset="77"/>
              <a:cs typeface="BrownPro-Light"/>
            </a:endParaRPr>
          </a:p>
          <a:p>
            <a:pPr>
              <a:lnSpc>
                <a:spcPct val="100000"/>
              </a:lnSpc>
              <a:spcBef>
                <a:spcPts val="50"/>
              </a:spcBef>
            </a:pPr>
            <a:r>
              <a:rPr lang="en-GB" sz="1100" b="1" spc="-15" dirty="0">
                <a:solidFill>
                  <a:srgbClr val="FF0000"/>
                </a:solidFill>
                <a:latin typeface="BrownStd Light" pitchFamily="2" charset="77"/>
                <a:cs typeface="BrownPro"/>
              </a:rPr>
              <a:t>Reporting to: </a:t>
            </a:r>
          </a:p>
          <a:p>
            <a:pPr>
              <a:lnSpc>
                <a:spcPct val="100000"/>
              </a:lnSpc>
              <a:spcBef>
                <a:spcPts val="50"/>
              </a:spcBef>
            </a:pPr>
            <a:r>
              <a:rPr lang="en-US" sz="1100" spc="-15" dirty="0">
                <a:solidFill>
                  <a:schemeClr val="bg1">
                    <a:lumMod val="50000"/>
                  </a:schemeClr>
                </a:solidFill>
                <a:latin typeface="BrownStd Light" pitchFamily="2" charset="77"/>
                <a:cs typeface="BrownPro-Light"/>
              </a:rPr>
              <a:t>Director, Orchestra and Music Department</a:t>
            </a:r>
          </a:p>
          <a:p>
            <a:pPr>
              <a:lnSpc>
                <a:spcPct val="100000"/>
              </a:lnSpc>
              <a:spcBef>
                <a:spcPts val="50"/>
              </a:spcBef>
            </a:pPr>
            <a:endParaRPr lang="en-US" sz="1100" spc="-15" dirty="0">
              <a:solidFill>
                <a:schemeClr val="bg1">
                  <a:lumMod val="50000"/>
                </a:schemeClr>
              </a:solidFill>
              <a:latin typeface="BrownStd Light" pitchFamily="2" charset="77"/>
              <a:cs typeface="BrownPro-Light"/>
            </a:endParaRPr>
          </a:p>
          <a:p>
            <a:pPr marL="50165">
              <a:lnSpc>
                <a:spcPct val="100000"/>
              </a:lnSpc>
            </a:pPr>
            <a:r>
              <a:rPr lang="en-US" sz="1100" b="1" spc="-20" dirty="0">
                <a:solidFill>
                  <a:srgbClr val="FF0000"/>
                </a:solidFill>
                <a:latin typeface="BrownStd Light" panose="00010400010101010101" pitchFamily="2" charset="0"/>
                <a:cs typeface="BrownStd Light"/>
              </a:rPr>
              <a:t>Contract</a:t>
            </a:r>
          </a:p>
          <a:p>
            <a:pPr marL="50165">
              <a:lnSpc>
                <a:spcPct val="100000"/>
              </a:lnSpc>
            </a:pPr>
            <a:r>
              <a:rPr lang="en-US" sz="1100" spc="-20" dirty="0">
                <a:solidFill>
                  <a:schemeClr val="bg1">
                    <a:lumMod val="50000"/>
                  </a:schemeClr>
                </a:solidFill>
                <a:latin typeface="BrownStd Light" panose="00010400010101010101" pitchFamily="2" charset="0"/>
                <a:cs typeface="BrownStd Light"/>
              </a:rPr>
              <a:t>12 Month Fixed Term Contract</a:t>
            </a:r>
          </a:p>
          <a:p>
            <a:pPr>
              <a:lnSpc>
                <a:spcPct val="100000"/>
              </a:lnSpc>
              <a:spcBef>
                <a:spcPts val="50"/>
              </a:spcBef>
            </a:pPr>
            <a:endParaRPr lang="en-GB" sz="1100" spc="-15" dirty="0">
              <a:solidFill>
                <a:srgbClr val="75787B"/>
              </a:solidFill>
              <a:latin typeface="BrownStd Light" pitchFamily="2" charset="77"/>
              <a:cs typeface="BrownPro-Light"/>
            </a:endParaRPr>
          </a:p>
          <a:p>
            <a:pPr marL="12700">
              <a:lnSpc>
                <a:spcPct val="100000"/>
              </a:lnSpc>
            </a:pPr>
            <a:r>
              <a:rPr lang="en-GB" sz="1100" b="1" spc="-15" dirty="0">
                <a:solidFill>
                  <a:srgbClr val="FF0000"/>
                </a:solidFill>
                <a:latin typeface="BrownStd Light" pitchFamily="2" charset="77"/>
                <a:cs typeface="BrownPro-Light"/>
              </a:rPr>
              <a:t>Location</a:t>
            </a:r>
          </a:p>
          <a:p>
            <a:pPr marL="12700">
              <a:lnSpc>
                <a:spcPct val="100000"/>
              </a:lnSpc>
            </a:pPr>
            <a:r>
              <a:rPr lang="en-GB" sz="1100" spc="-15" dirty="0">
                <a:solidFill>
                  <a:srgbClr val="75787B"/>
                </a:solidFill>
                <a:latin typeface="BrownStd Light" pitchFamily="2" charset="77"/>
                <a:cs typeface="BrownPro-Light"/>
              </a:rPr>
              <a:t>London Coliseum and other locations as required</a:t>
            </a:r>
          </a:p>
          <a:p>
            <a:pPr marL="12700">
              <a:lnSpc>
                <a:spcPct val="100000"/>
              </a:lnSpc>
            </a:pPr>
            <a:endParaRPr lang="en-US" sz="1100" spc="-15" dirty="0">
              <a:solidFill>
                <a:srgbClr val="75787B"/>
              </a:solidFill>
              <a:latin typeface="BrownStd Light" pitchFamily="2" charset="77"/>
              <a:cs typeface="BrownPro-Light"/>
            </a:endParaRPr>
          </a:p>
          <a:p>
            <a:pPr marL="12700">
              <a:lnSpc>
                <a:spcPct val="100000"/>
              </a:lnSpc>
            </a:pPr>
            <a:r>
              <a:rPr lang="en-US" sz="1100" b="1" spc="-15" dirty="0">
                <a:solidFill>
                  <a:srgbClr val="FF0000"/>
                </a:solidFill>
                <a:latin typeface="BrownStd Light" pitchFamily="2" charset="77"/>
                <a:cs typeface="BrownPro-Light"/>
              </a:rPr>
              <a:t>Salary </a:t>
            </a:r>
          </a:p>
          <a:p>
            <a:pPr marL="12700">
              <a:lnSpc>
                <a:spcPct val="100000"/>
              </a:lnSpc>
            </a:pPr>
            <a:r>
              <a:rPr lang="en-US" sz="1100" spc="-15" dirty="0">
                <a:solidFill>
                  <a:srgbClr val="75787B"/>
                </a:solidFill>
                <a:latin typeface="BrownStd Light" pitchFamily="2" charset="77"/>
                <a:cs typeface="BrownPro-Light"/>
              </a:rPr>
              <a:t>£28,206</a:t>
            </a:r>
          </a:p>
          <a:p>
            <a:pPr marL="12700"/>
            <a:br>
              <a:rPr lang="en-US" sz="1100" spc="-15" dirty="0">
                <a:solidFill>
                  <a:srgbClr val="75787B"/>
                </a:solidFill>
                <a:latin typeface="BrownStd Light" pitchFamily="2" charset="77"/>
                <a:cs typeface="BrownPro-Light"/>
              </a:rPr>
            </a:br>
            <a:r>
              <a:rPr lang="en-US" sz="1100" b="1" spc="-15" dirty="0">
                <a:solidFill>
                  <a:srgbClr val="FF0000"/>
                </a:solidFill>
                <a:latin typeface="BrownStd Light" pitchFamily="2" charset="77"/>
                <a:cs typeface="BrownPro-Light"/>
              </a:rPr>
              <a:t>Hours </a:t>
            </a:r>
            <a:br>
              <a:rPr lang="en-US" sz="1100" b="1" spc="-15" dirty="0">
                <a:solidFill>
                  <a:srgbClr val="FF0000"/>
                </a:solidFill>
                <a:latin typeface="BrownStd Light" pitchFamily="2" charset="77"/>
                <a:cs typeface="BrownPro-Light"/>
              </a:rPr>
            </a:br>
            <a:r>
              <a:rPr lang="en-US" sz="1100" spc="-15" dirty="0">
                <a:solidFill>
                  <a:schemeClr val="bg1">
                    <a:lumMod val="50000"/>
                  </a:schemeClr>
                </a:solidFill>
                <a:latin typeface="BrownStd Light" pitchFamily="2" charset="77"/>
                <a:cs typeface="BrownPro-Light"/>
              </a:rPr>
              <a:t>35 Hours per week</a:t>
            </a:r>
          </a:p>
          <a:p>
            <a:pPr marL="12700">
              <a:lnSpc>
                <a:spcPct val="100000"/>
              </a:lnSpc>
            </a:pPr>
            <a:endParaRPr lang="en-US" sz="1100" spc="-15" dirty="0">
              <a:solidFill>
                <a:srgbClr val="75787B"/>
              </a:solidFill>
              <a:latin typeface="BrownStd Light" pitchFamily="2" charset="77"/>
              <a:cs typeface="BrownPro-Light"/>
            </a:endParaRPr>
          </a:p>
          <a:p>
            <a:pPr marL="12700">
              <a:lnSpc>
                <a:spcPct val="100000"/>
              </a:lnSpc>
            </a:pPr>
            <a:endParaRPr lang="en-US" sz="1100" spc="-15" dirty="0">
              <a:solidFill>
                <a:srgbClr val="75787B"/>
              </a:solidFill>
              <a:latin typeface="BrownStd Light" pitchFamily="2" charset="77"/>
              <a:cs typeface="BrownPro-Light"/>
            </a:endParaRPr>
          </a:p>
          <a:p>
            <a:pPr marL="12700">
              <a:lnSpc>
                <a:spcPct val="100000"/>
              </a:lnSpc>
            </a:pPr>
            <a:endParaRPr lang="en-US" sz="1100" spc="-15" dirty="0">
              <a:solidFill>
                <a:srgbClr val="75787B"/>
              </a:solidFill>
              <a:latin typeface="BrownStd Light" pitchFamily="2" charset="77"/>
              <a:cs typeface="BrownPro-Light"/>
            </a:endParaRPr>
          </a:p>
          <a:p>
            <a:pPr marL="12700">
              <a:lnSpc>
                <a:spcPct val="100000"/>
              </a:lnSpc>
            </a:pPr>
            <a:endParaRPr lang="en-GB" sz="1100" spc="-15" dirty="0">
              <a:solidFill>
                <a:srgbClr val="75787B"/>
              </a:solidFill>
              <a:latin typeface="BrownStd Light" pitchFamily="2" charset="77"/>
              <a:cs typeface="BrownPro-Light"/>
            </a:endParaRPr>
          </a:p>
          <a:p>
            <a:pPr>
              <a:lnSpc>
                <a:spcPct val="100000"/>
              </a:lnSpc>
              <a:spcBef>
                <a:spcPts val="50"/>
              </a:spcBef>
            </a:pPr>
            <a:endParaRPr lang="en-GB" sz="1100" spc="-15" dirty="0">
              <a:solidFill>
                <a:srgbClr val="75787B"/>
              </a:solidFill>
              <a:latin typeface="BrownStd Light" pitchFamily="2" charset="77"/>
              <a:cs typeface="BrownPro-Light"/>
            </a:endParaRPr>
          </a:p>
          <a:p>
            <a:pPr marL="12700" marR="45085">
              <a:lnSpc>
                <a:spcPct val="100000"/>
              </a:lnSpc>
            </a:pPr>
            <a:endParaRPr lang="en-GB" sz="1100" spc="-15" dirty="0">
              <a:solidFill>
                <a:srgbClr val="75787B"/>
              </a:solidFill>
              <a:latin typeface="BrownStd Light" pitchFamily="2" charset="77"/>
              <a:cs typeface="BrownPro-Light"/>
            </a:endParaRPr>
          </a:p>
          <a:p>
            <a:pPr marL="12700" marR="45085">
              <a:lnSpc>
                <a:spcPct val="100000"/>
              </a:lnSpc>
            </a:pPr>
            <a:endParaRPr lang="en-GB" sz="1100" spc="-15" dirty="0">
              <a:solidFill>
                <a:srgbClr val="75787B"/>
              </a:solidFill>
              <a:latin typeface="BrownStd Light" pitchFamily="2" charset="77"/>
              <a:cs typeface="BrownPro-Light"/>
            </a:endParaRPr>
          </a:p>
          <a:p>
            <a:pPr marL="12700" marR="45085">
              <a:lnSpc>
                <a:spcPct val="100000"/>
              </a:lnSpc>
            </a:pPr>
            <a:endParaRPr lang="en-GB" sz="1100" dirty="0">
              <a:latin typeface="BrownStd Light" pitchFamily="2" charset="77"/>
              <a:cs typeface="BrownPro-Light"/>
            </a:endParaRPr>
          </a:p>
          <a:p>
            <a:pPr marL="12700" marR="45085">
              <a:lnSpc>
                <a:spcPct val="100000"/>
              </a:lnSpc>
            </a:pPr>
            <a:endParaRPr lang="en-GB" sz="1100" dirty="0">
              <a:latin typeface="BrownStd Light" pitchFamily="2" charset="77"/>
              <a:cs typeface="BrownPro-Light"/>
            </a:endParaRPr>
          </a:p>
        </p:txBody>
      </p:sp>
      <p:sp>
        <p:nvSpPr>
          <p:cNvPr id="8" name="object 8"/>
          <p:cNvSpPr txBox="1"/>
          <p:nvPr/>
        </p:nvSpPr>
        <p:spPr>
          <a:xfrm>
            <a:off x="272672" y="4162425"/>
            <a:ext cx="961802" cy="2834789"/>
          </a:xfrm>
          <a:prstGeom prst="rect">
            <a:avLst/>
          </a:prstGeom>
        </p:spPr>
        <p:txBody>
          <a:bodyPr vert="vert270" wrap="square" lIns="0" tIns="70485" rIns="0" bIns="0" rtlCol="0">
            <a:spAutoFit/>
          </a:bodyPr>
          <a:lstStyle/>
          <a:p>
            <a:pPr marL="12700">
              <a:lnSpc>
                <a:spcPct val="100000"/>
              </a:lnSpc>
              <a:spcBef>
                <a:spcPts val="555"/>
              </a:spcBef>
            </a:pPr>
            <a:r>
              <a:rPr sz="6250" spc="-204" dirty="0">
                <a:solidFill>
                  <a:srgbClr val="EF3340"/>
                </a:solidFill>
                <a:latin typeface="BrownStd Light" panose="00010400010101010101" pitchFamily="2" charset="0"/>
                <a:cs typeface="BrownPro-Thin"/>
              </a:rPr>
              <a:t>The</a:t>
            </a:r>
            <a:r>
              <a:rPr sz="6250" spc="-695" dirty="0">
                <a:solidFill>
                  <a:srgbClr val="EF3340"/>
                </a:solidFill>
                <a:latin typeface="BrownStd Light" panose="00010400010101010101" pitchFamily="2" charset="0"/>
                <a:cs typeface="BrownPro-Thin"/>
              </a:rPr>
              <a:t> </a:t>
            </a:r>
            <a:r>
              <a:rPr sz="6250" spc="-320" dirty="0">
                <a:solidFill>
                  <a:srgbClr val="EF3340"/>
                </a:solidFill>
                <a:latin typeface="BrownStd Light" panose="00010400010101010101" pitchFamily="2" charset="0"/>
                <a:cs typeface="BrownPro-Thin"/>
              </a:rPr>
              <a:t>role</a:t>
            </a:r>
            <a:endParaRPr sz="6250" dirty="0">
              <a:latin typeface="BrownStd Light" panose="00010400010101010101" pitchFamily="2" charset="0"/>
              <a:cs typeface="BrownPro-Thin"/>
            </a:endParaRPr>
          </a:p>
        </p:txBody>
      </p:sp>
      <p:sp>
        <p:nvSpPr>
          <p:cNvPr id="9" name="object 9"/>
          <p:cNvSpPr/>
          <p:nvPr/>
        </p:nvSpPr>
        <p:spPr>
          <a:xfrm>
            <a:off x="540012" y="576002"/>
            <a:ext cx="644525" cy="1030605"/>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EF3340"/>
          </a:solidFill>
        </p:spPr>
        <p:txBody>
          <a:bodyPr wrap="square" lIns="0" tIns="0" rIns="0" bIns="0" rtlCol="0"/>
          <a:lstStyle/>
          <a:p>
            <a:endParaRPr dirty="0">
              <a:latin typeface="BrownStd Light" pitchFamily="2" charset="77"/>
            </a:endParaRPr>
          </a:p>
        </p:txBody>
      </p:sp>
      <p:sp>
        <p:nvSpPr>
          <p:cNvPr id="7" name="Rectangle 6"/>
          <p:cNvSpPr/>
          <p:nvPr/>
        </p:nvSpPr>
        <p:spPr>
          <a:xfrm>
            <a:off x="7203594" y="3552825"/>
            <a:ext cx="3492881" cy="261610"/>
          </a:xfrm>
          <a:prstGeom prst="rect">
            <a:avLst/>
          </a:prstGeom>
        </p:spPr>
        <p:txBody>
          <a:bodyPr wrap="square">
            <a:spAutoFit/>
          </a:bodyPr>
          <a:lstStyle/>
          <a:p>
            <a:pPr>
              <a:spcAft>
                <a:spcPts val="0"/>
              </a:spcAft>
            </a:pPr>
            <a:r>
              <a:rPr lang="en-GB" sz="1100" spc="-20" dirty="0">
                <a:solidFill>
                  <a:srgbClr val="75787B"/>
                </a:solidFill>
                <a:latin typeface="BrownStd Light" pitchFamily="2" charset="77"/>
                <a:cs typeface="BrownPro-Light"/>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object 2"/>
          <p:cNvSpPr txBox="1"/>
          <p:nvPr/>
        </p:nvSpPr>
        <p:spPr>
          <a:xfrm>
            <a:off x="7853300" y="537904"/>
            <a:ext cx="1882139" cy="135935"/>
          </a:xfrm>
          <a:prstGeom prst="rect">
            <a:avLst/>
          </a:prstGeom>
        </p:spPr>
        <p:txBody>
          <a:bodyPr vert="horz" wrap="square" lIns="0" tIns="12700" rIns="0" bIns="0" rtlCol="0">
            <a:spAutoFit/>
          </a:bodyPr>
          <a:lstStyle/>
          <a:p>
            <a:pPr marL="12700">
              <a:lnSpc>
                <a:spcPct val="100000"/>
              </a:lnSpc>
              <a:spcBef>
                <a:spcPts val="100"/>
              </a:spcBef>
            </a:pPr>
            <a:r>
              <a:rPr lang="en-GB" sz="800" b="1" dirty="0">
                <a:solidFill>
                  <a:srgbClr val="75787B"/>
                </a:solidFill>
                <a:latin typeface="BrownStd Light" pitchFamily="2" charset="77"/>
                <a:cs typeface="BrownPro"/>
              </a:rPr>
              <a:t>English National </a:t>
            </a:r>
            <a:r>
              <a:rPr lang="en-GB" sz="800" b="1" spc="-5" dirty="0">
                <a:solidFill>
                  <a:srgbClr val="75787B"/>
                </a:solidFill>
                <a:latin typeface="BrownStd Light" pitchFamily="2" charset="77"/>
                <a:cs typeface="BrownPro"/>
              </a:rPr>
              <a:t>Opera </a:t>
            </a:r>
            <a:r>
              <a:rPr lang="en-GB" sz="800" spc="-5" dirty="0">
                <a:solidFill>
                  <a:srgbClr val="75787B"/>
                </a:solidFill>
                <a:latin typeface="BrownStd Light" pitchFamily="2" charset="77"/>
                <a:cs typeface="BrownPro-Light"/>
              </a:rPr>
              <a:t>Candidate</a:t>
            </a:r>
            <a:r>
              <a:rPr lang="en-GB" sz="800" spc="-40" dirty="0">
                <a:solidFill>
                  <a:srgbClr val="75787B"/>
                </a:solidFill>
                <a:latin typeface="BrownStd Light" pitchFamily="2" charset="77"/>
                <a:cs typeface="BrownPro-Light"/>
              </a:rPr>
              <a:t> </a:t>
            </a:r>
            <a:r>
              <a:rPr lang="en-GB" sz="800" spc="-15" dirty="0">
                <a:solidFill>
                  <a:srgbClr val="75787B"/>
                </a:solidFill>
                <a:latin typeface="BrownStd Light" pitchFamily="2" charset="77"/>
                <a:cs typeface="BrownPro-Light"/>
              </a:rPr>
              <a:t>Pack</a:t>
            </a:r>
            <a:endParaRPr lang="en-GB" sz="800" dirty="0">
              <a:latin typeface="BrownStd Light" pitchFamily="2" charset="77"/>
              <a:cs typeface="BrownPro-Light"/>
            </a:endParaRPr>
          </a:p>
        </p:txBody>
      </p:sp>
      <p:sp>
        <p:nvSpPr>
          <p:cNvPr id="3" name="object 3"/>
          <p:cNvSpPr txBox="1"/>
          <p:nvPr/>
        </p:nvSpPr>
        <p:spPr>
          <a:xfrm>
            <a:off x="10042645" y="537904"/>
            <a:ext cx="80010"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75787B"/>
                </a:solidFill>
                <a:latin typeface="BrownStd" pitchFamily="2" charset="77"/>
                <a:cs typeface="BrownPro"/>
              </a:rPr>
              <a:t>7</a:t>
            </a:r>
            <a:endParaRPr sz="800" b="1" dirty="0">
              <a:latin typeface="BrownStd" pitchFamily="2" charset="77"/>
              <a:cs typeface="BrownPro"/>
            </a:endParaRPr>
          </a:p>
        </p:txBody>
      </p:sp>
      <p:sp>
        <p:nvSpPr>
          <p:cNvPr id="7" name="object 7"/>
          <p:cNvSpPr txBox="1"/>
          <p:nvPr/>
        </p:nvSpPr>
        <p:spPr>
          <a:xfrm>
            <a:off x="272672" y="4000505"/>
            <a:ext cx="961802" cy="2996709"/>
          </a:xfrm>
          <a:prstGeom prst="rect">
            <a:avLst/>
          </a:prstGeom>
        </p:spPr>
        <p:txBody>
          <a:bodyPr vert="vert270" wrap="square" lIns="0" tIns="70485" rIns="0" bIns="0" rtlCol="0">
            <a:spAutoFit/>
          </a:bodyPr>
          <a:lstStyle/>
          <a:p>
            <a:pPr marL="12700">
              <a:lnSpc>
                <a:spcPct val="100000"/>
              </a:lnSpc>
              <a:spcBef>
                <a:spcPts val="555"/>
              </a:spcBef>
            </a:pPr>
            <a:r>
              <a:rPr sz="6250" spc="-204" dirty="0">
                <a:solidFill>
                  <a:srgbClr val="EF3340"/>
                </a:solidFill>
                <a:latin typeface="BrownStd Light" panose="00010400010101010101" pitchFamily="2" charset="0"/>
                <a:cs typeface="BrownPro-Thin"/>
              </a:rPr>
              <a:t>The</a:t>
            </a:r>
            <a:r>
              <a:rPr sz="6250" spc="-695" dirty="0">
                <a:solidFill>
                  <a:srgbClr val="EF3340"/>
                </a:solidFill>
                <a:latin typeface="BrownStd Light" panose="00010400010101010101" pitchFamily="2" charset="0"/>
                <a:cs typeface="BrownPro-Thin"/>
              </a:rPr>
              <a:t> </a:t>
            </a:r>
            <a:r>
              <a:rPr sz="6250" spc="-320" dirty="0">
                <a:solidFill>
                  <a:srgbClr val="EF3340"/>
                </a:solidFill>
                <a:latin typeface="BrownStd Light" panose="00010400010101010101" pitchFamily="2" charset="0"/>
                <a:cs typeface="BrownPro-Thin"/>
              </a:rPr>
              <a:t>role</a:t>
            </a:r>
            <a:endParaRPr sz="6250" dirty="0">
              <a:latin typeface="BrownStd Light" panose="00010400010101010101" pitchFamily="2" charset="0"/>
              <a:cs typeface="BrownPro-Thin"/>
            </a:endParaRPr>
          </a:p>
        </p:txBody>
      </p:sp>
      <p:sp>
        <p:nvSpPr>
          <p:cNvPr id="8" name="object 8"/>
          <p:cNvSpPr/>
          <p:nvPr/>
        </p:nvSpPr>
        <p:spPr>
          <a:xfrm>
            <a:off x="540012" y="576002"/>
            <a:ext cx="644525" cy="1030605"/>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EF3340"/>
          </a:solidFill>
        </p:spPr>
        <p:txBody>
          <a:bodyPr wrap="square" lIns="0" tIns="0" rIns="0" bIns="0" rtlCol="0"/>
          <a:lstStyle/>
          <a:p>
            <a:endParaRPr dirty="0">
              <a:latin typeface="BrownStd Light" pitchFamily="2" charset="77"/>
            </a:endParaRPr>
          </a:p>
        </p:txBody>
      </p:sp>
      <p:sp>
        <p:nvSpPr>
          <p:cNvPr id="9" name="object 9"/>
          <p:cNvSpPr txBox="1"/>
          <p:nvPr/>
        </p:nvSpPr>
        <p:spPr>
          <a:xfrm>
            <a:off x="2993299" y="1028884"/>
            <a:ext cx="1668780" cy="430887"/>
          </a:xfrm>
          <a:prstGeom prst="rect">
            <a:avLst/>
          </a:prstGeom>
        </p:spPr>
        <p:txBody>
          <a:bodyPr vert="horz" wrap="square" lIns="0" tIns="40005" rIns="0" bIns="0" rtlCol="0">
            <a:spAutoFit/>
          </a:bodyPr>
          <a:lstStyle/>
          <a:p>
            <a:pPr marL="12700" marR="5080">
              <a:lnSpc>
                <a:spcPts val="1480"/>
              </a:lnSpc>
              <a:spcBef>
                <a:spcPts val="315"/>
              </a:spcBef>
            </a:pPr>
            <a:endParaRPr lang="en-GB" sz="1400" b="1" dirty="0">
              <a:latin typeface="BrownStd" pitchFamily="2" charset="77"/>
              <a:cs typeface="BrownPro"/>
            </a:endParaRPr>
          </a:p>
          <a:p>
            <a:pPr marL="12700">
              <a:lnSpc>
                <a:spcPts val="1465"/>
              </a:lnSpc>
            </a:pPr>
            <a:endParaRPr sz="1400" i="1" dirty="0">
              <a:latin typeface="BrownStd Light" pitchFamily="2" charset="77"/>
              <a:cs typeface="BrownPro"/>
            </a:endParaRPr>
          </a:p>
        </p:txBody>
      </p:sp>
      <p:sp>
        <p:nvSpPr>
          <p:cNvPr id="11" name="Rectangle 10"/>
          <p:cNvSpPr/>
          <p:nvPr/>
        </p:nvSpPr>
        <p:spPr>
          <a:xfrm>
            <a:off x="1234474" y="492351"/>
            <a:ext cx="4592057" cy="977191"/>
          </a:xfrm>
          <a:prstGeom prst="rect">
            <a:avLst/>
          </a:prstGeom>
        </p:spPr>
        <p:txBody>
          <a:bodyPr wrap="square">
            <a:spAutoFit/>
          </a:bodyPr>
          <a:lstStyle/>
          <a:p>
            <a:pPr marL="12700" marR="5080">
              <a:lnSpc>
                <a:spcPts val="1480"/>
              </a:lnSpc>
              <a:spcBef>
                <a:spcPts val="315"/>
              </a:spcBef>
            </a:pPr>
            <a:r>
              <a:rPr lang="en-GB" b="1" spc="-35" dirty="0">
                <a:solidFill>
                  <a:srgbClr val="EF3340"/>
                </a:solidFill>
                <a:latin typeface="BrownStd" pitchFamily="2" charset="77"/>
                <a:cs typeface="BrownPro"/>
              </a:rPr>
              <a:t>Music Department Administrator</a:t>
            </a:r>
          </a:p>
          <a:p>
            <a:pPr marL="12700" marR="5080">
              <a:lnSpc>
                <a:spcPts val="1480"/>
              </a:lnSpc>
              <a:spcBef>
                <a:spcPts val="315"/>
              </a:spcBef>
            </a:pPr>
            <a:endParaRPr lang="en-GB" b="1" spc="-35" dirty="0">
              <a:solidFill>
                <a:srgbClr val="EF3340"/>
              </a:solidFill>
              <a:latin typeface="BrownStd" pitchFamily="2" charset="77"/>
              <a:cs typeface="BrownPro"/>
            </a:endParaRPr>
          </a:p>
          <a:p>
            <a:pPr marL="12700" marR="5080">
              <a:lnSpc>
                <a:spcPts val="1480"/>
              </a:lnSpc>
              <a:spcBef>
                <a:spcPts val="315"/>
              </a:spcBef>
            </a:pPr>
            <a:endParaRPr lang="en-GB" b="1" spc="-35" dirty="0">
              <a:solidFill>
                <a:srgbClr val="EF3340"/>
              </a:solidFill>
              <a:latin typeface="BrownStd" pitchFamily="2" charset="77"/>
              <a:cs typeface="BrownPro"/>
            </a:endParaRPr>
          </a:p>
          <a:p>
            <a:pPr marL="12700" marR="5080">
              <a:lnSpc>
                <a:spcPts val="1480"/>
              </a:lnSpc>
              <a:spcBef>
                <a:spcPts val="315"/>
              </a:spcBef>
            </a:pPr>
            <a:endParaRPr lang="en-GB" b="1" dirty="0">
              <a:latin typeface="BrownStd" pitchFamily="2" charset="77"/>
              <a:cs typeface="BrownPro"/>
            </a:endParaRPr>
          </a:p>
        </p:txBody>
      </p:sp>
      <p:sp>
        <p:nvSpPr>
          <p:cNvPr id="5" name="Rectangle 4"/>
          <p:cNvSpPr/>
          <p:nvPr/>
        </p:nvSpPr>
        <p:spPr>
          <a:xfrm>
            <a:off x="1308100" y="965058"/>
            <a:ext cx="4724400" cy="6731586"/>
          </a:xfrm>
          <a:prstGeom prst="rect">
            <a:avLst/>
          </a:prstGeom>
        </p:spPr>
        <p:txBody>
          <a:bodyPr wrap="square">
            <a:spAutoFit/>
          </a:bodyPr>
          <a:lstStyle/>
          <a:p>
            <a:pPr>
              <a:lnSpc>
                <a:spcPct val="115000"/>
              </a:lnSpc>
              <a:spcAft>
                <a:spcPts val="1000"/>
              </a:spcAft>
            </a:pPr>
            <a:r>
              <a:rPr lang="en-GB" sz="1200" b="1" dirty="0">
                <a:solidFill>
                  <a:srgbClr val="FF0000"/>
                </a:solidFill>
                <a:latin typeface="BrownStd Light" panose="00010400010101010101" pitchFamily="2" charset="0"/>
                <a:ea typeface="Calibri" panose="020F0502020204030204" pitchFamily="34" charset="0"/>
                <a:cs typeface="Times New Roman" panose="02020603050405020304" pitchFamily="18" charset="0"/>
              </a:rPr>
              <a:t>SUMMARY</a:t>
            </a:r>
          </a:p>
          <a:p>
            <a:pPr>
              <a:lnSpc>
                <a:spcPct val="115000"/>
              </a:lnSpc>
              <a:spcAft>
                <a:spcPts val="1000"/>
              </a:spcAft>
            </a:pPr>
            <a:r>
              <a:rPr lang="en-US" sz="1050" b="1" dirty="0">
                <a:solidFill>
                  <a:schemeClr val="bg1">
                    <a:lumMod val="50000"/>
                  </a:schemeClr>
                </a:solidFill>
                <a:latin typeface="BrownStd Light" panose="00010400010101010101" pitchFamily="2" charset="0"/>
                <a:ea typeface="Calibri" panose="020F0502020204030204" pitchFamily="34" charset="0"/>
                <a:cs typeface="Times New Roman" panose="02020603050405020304" pitchFamily="18" charset="0"/>
              </a:rPr>
              <a:t>MUSIC DEPARTMENT</a:t>
            </a:r>
          </a:p>
          <a:p>
            <a:r>
              <a:rPr lang="en-GB" sz="1000" dirty="0">
                <a:latin typeface="BrownStd Light" panose="00010400010101010101" pitchFamily="2" charset="0"/>
              </a:rPr>
              <a:t>The Music Department comprises of the Chorus (36 choristers), Orchestra (53 orchestral players), Music Staff (3 repetiteurs and 1 trainee repetiteur), Chorus Director, Library and Surtitles. The Music Department is led by the Music Director (MD) who is responsible for the development of the Company’s artistic policy in collaboration with the Artistic Director. The Director of the Music Department (DMD) is responsible for the operational management of the department and the Head of Music (HOM) is responsible for the musical management of the department.</a:t>
            </a:r>
          </a:p>
          <a:p>
            <a:pPr>
              <a:lnSpc>
                <a:spcPct val="115000"/>
              </a:lnSpc>
              <a:spcAft>
                <a:spcPts val="1000"/>
              </a:spcAft>
            </a:pPr>
            <a:br>
              <a:rPr lang="en-US" sz="1050" b="1" dirty="0">
                <a:solidFill>
                  <a:schemeClr val="bg1">
                    <a:lumMod val="50000"/>
                  </a:schemeClr>
                </a:solidFill>
                <a:latin typeface="BrownStd Light" panose="00010400010101010101" pitchFamily="2" charset="0"/>
                <a:ea typeface="Calibri" panose="020F0502020204030204" pitchFamily="34" charset="0"/>
                <a:cs typeface="Times New Roman" panose="02020603050405020304" pitchFamily="18" charset="0"/>
              </a:rPr>
            </a:br>
            <a:r>
              <a:rPr lang="en-US" sz="1050" b="1" dirty="0">
                <a:solidFill>
                  <a:schemeClr val="bg1">
                    <a:lumMod val="50000"/>
                  </a:schemeClr>
                </a:solidFill>
                <a:latin typeface="BrownStd Light" panose="00010400010101010101" pitchFamily="2" charset="0"/>
                <a:ea typeface="Calibri" panose="020F0502020204030204" pitchFamily="34" charset="0"/>
                <a:cs typeface="Times New Roman" panose="02020603050405020304" pitchFamily="18" charset="0"/>
              </a:rPr>
              <a:t>PURPOSE OF JOB</a:t>
            </a:r>
          </a:p>
          <a:p>
            <a:r>
              <a:rPr lang="en-GB" sz="1000" dirty="0">
                <a:latin typeface="BrownStd Light" panose="00010400010101010101" pitchFamily="2" charset="0"/>
              </a:rPr>
              <a:t>Reporting to the DMD, the Music Department Administrator is responsible for providing effective administrative support for the Music Department and Music Director. This is a pivotal role within the company that requires excellent communication and administration skills liaising across the Music Department and the rest of the company, with a desire to maximise the administrative potential for the Music Department.</a:t>
            </a:r>
          </a:p>
          <a:p>
            <a:pPr>
              <a:lnSpc>
                <a:spcPct val="115000"/>
              </a:lnSpc>
              <a:spcAft>
                <a:spcPts val="1000"/>
              </a:spcAft>
            </a:pPr>
            <a:endParaRPr lang="en-GB" sz="1050" b="1" dirty="0">
              <a:latin typeface="BrownStd Light" panose="00010400010101010101" pitchFamily="2" charset="0"/>
              <a:ea typeface="Calibri" panose="020F0502020204030204" pitchFamily="34" charset="0"/>
              <a:cs typeface="Times New Roman" panose="02020603050405020304" pitchFamily="18" charset="0"/>
            </a:endParaRPr>
          </a:p>
          <a:p>
            <a:pPr algn="just">
              <a:spcAft>
                <a:spcPts val="0"/>
              </a:spcAft>
            </a:pPr>
            <a:r>
              <a:rPr lang="en-GB" sz="1200" b="1" spc="-20" dirty="0">
                <a:solidFill>
                  <a:srgbClr val="FF0000"/>
                </a:solidFill>
                <a:latin typeface="BrownStd Light" pitchFamily="2" charset="77"/>
                <a:cs typeface="BrownPro-Light"/>
              </a:rPr>
              <a:t>KEY RESPONSIBILITIES </a:t>
            </a:r>
          </a:p>
          <a:p>
            <a:pPr algn="just">
              <a:spcAft>
                <a:spcPts val="0"/>
              </a:spcAft>
            </a:pPr>
            <a:endParaRPr lang="en-US" sz="1200" b="1" spc="-20" dirty="0">
              <a:solidFill>
                <a:srgbClr val="FF0000"/>
              </a:solidFill>
              <a:latin typeface="BrownStd Light" pitchFamily="2" charset="77"/>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r>
              <a:rPr lang="en-GB" sz="1000" dirty="0">
                <a:latin typeface="BrownStd Light" panose="00010400010101010101" pitchFamily="2" charset="0"/>
              </a:rPr>
              <a:t>Diary planning and management for the Music Director, liaising with the agent and supporting the DMD and HOM for key events and commitments. Liaising with the Exec EA’s as necessary.</a:t>
            </a:r>
          </a:p>
          <a:p>
            <a:pPr marL="171450" lvl="0" indent="-171450">
              <a:buFont typeface="Arial" panose="020B0604020202020204" pitchFamily="34" charset="0"/>
              <a:buChar char="•"/>
            </a:pPr>
            <a:r>
              <a:rPr lang="en-GB" sz="1000" dirty="0">
                <a:latin typeface="BrownStd Light" panose="00010400010101010101" pitchFamily="2" charset="0"/>
              </a:rPr>
              <a:t>Supporting the MD for booking travel and accommodation for the Music Director and the wider department as required. </a:t>
            </a:r>
          </a:p>
          <a:p>
            <a:pPr marL="171450" lvl="0" indent="-171450">
              <a:buFont typeface="Arial" panose="020B0604020202020204" pitchFamily="34" charset="0"/>
              <a:buChar char="•"/>
            </a:pPr>
            <a:r>
              <a:rPr lang="en-GB" sz="1000" dirty="0">
                <a:latin typeface="BrownStd Light" panose="00010400010101010101" pitchFamily="2" charset="0"/>
              </a:rPr>
              <a:t>Administratively support the Music Staff Manager in the operation of the Music Staff, including finance payments, NA requests, engagement of  freelance music staff as well as Dialect and Dialogue coach and assist with the weekly call sheet scheduling.</a:t>
            </a:r>
          </a:p>
          <a:p>
            <a:pPr marL="171450" lvl="0" indent="-171450">
              <a:buFont typeface="Arial" panose="020B0604020202020204" pitchFamily="34" charset="0"/>
              <a:buChar char="•"/>
            </a:pPr>
            <a:r>
              <a:rPr lang="en-GB" sz="1000" dirty="0">
                <a:latin typeface="BrownStd Light" panose="00010400010101010101" pitchFamily="2" charset="0"/>
              </a:rPr>
              <a:t>Arranging coaching sessions in collaboration with the HOM for singers as necessary. </a:t>
            </a:r>
          </a:p>
          <a:p>
            <a:pPr marL="171450" lvl="0" indent="-171450">
              <a:buFont typeface="Arial" panose="020B0604020202020204" pitchFamily="34" charset="0"/>
              <a:buChar char="•"/>
            </a:pPr>
            <a:r>
              <a:rPr lang="en-GB" sz="1000" dirty="0">
                <a:latin typeface="BrownStd Light" panose="00010400010101010101" pitchFamily="2" charset="0"/>
              </a:rPr>
              <a:t>Manage the booking of all rehearsal room requirements for the Music Department</a:t>
            </a:r>
            <a:r>
              <a:rPr lang="en-GB" sz="1000" b="1" dirty="0">
                <a:latin typeface="BrownStd Light" panose="00010400010101010101" pitchFamily="2" charset="0"/>
              </a:rPr>
              <a:t> </a:t>
            </a:r>
            <a:r>
              <a:rPr lang="en-GB" sz="1000" dirty="0">
                <a:latin typeface="BrownStd Light" panose="00010400010101010101" pitchFamily="2" charset="0"/>
              </a:rPr>
              <a:t>(Chorus, Orchestra and coaching rooms).</a:t>
            </a:r>
          </a:p>
          <a:p>
            <a:pPr marL="171450" indent="-171450" algn="just">
              <a:spcAft>
                <a:spcPts val="0"/>
              </a:spcAft>
              <a:buFont typeface="Arial" panose="020B0604020202020204" pitchFamily="34" charset="0"/>
              <a:buChar char="•"/>
            </a:pPr>
            <a:endParaRPr lang="en-GB" sz="1050" b="1" dirty="0">
              <a:solidFill>
                <a:srgbClr val="FF0000"/>
              </a:solidFill>
              <a:latin typeface="BrownStd Light" panose="00010400010101010101" pitchFamily="2" charset="0"/>
              <a:ea typeface="Calibri" panose="020F0502020204030204" pitchFamily="34" charset="0"/>
              <a:cs typeface="Times New Roman" panose="02020603050405020304" pitchFamily="18" charset="0"/>
            </a:endParaRPr>
          </a:p>
          <a:p>
            <a:pPr marL="171450" indent="-171450" algn="just">
              <a:spcAft>
                <a:spcPts val="0"/>
              </a:spcAft>
              <a:buFont typeface="Arial" panose="020B0604020202020204" pitchFamily="34" charset="0"/>
              <a:buChar char="•"/>
            </a:pPr>
            <a:endParaRPr lang="en-GB" sz="1050" spc="-20" dirty="0">
              <a:solidFill>
                <a:srgbClr val="75787B"/>
              </a:solidFill>
              <a:latin typeface="BrownStd Light" pitchFamily="2" charset="77"/>
              <a:cs typeface="BrownPro-Light"/>
            </a:endParaRPr>
          </a:p>
          <a:p>
            <a:pPr marL="171450" indent="-171450">
              <a:spcAft>
                <a:spcPts val="0"/>
              </a:spcAft>
              <a:buFont typeface="Arial" panose="020B0604020202020204" pitchFamily="34" charset="0"/>
              <a:buChar char="•"/>
            </a:pPr>
            <a:endParaRPr lang="en-GB" sz="1050" spc="-20" dirty="0">
              <a:solidFill>
                <a:srgbClr val="75787B"/>
              </a:solidFill>
              <a:latin typeface="BrownStd Light" pitchFamily="2" charset="77"/>
              <a:cs typeface="BrownPro-Light"/>
            </a:endParaRPr>
          </a:p>
          <a:p>
            <a:pPr>
              <a:spcAft>
                <a:spcPts val="0"/>
              </a:spcAft>
            </a:pPr>
            <a:endParaRPr lang="en-GB" sz="1050" b="1" spc="-20" dirty="0">
              <a:solidFill>
                <a:srgbClr val="75787B"/>
              </a:solidFill>
              <a:latin typeface="BrownStd Light" pitchFamily="2" charset="77"/>
              <a:cs typeface="BrownPro-Light"/>
            </a:endParaRPr>
          </a:p>
        </p:txBody>
      </p:sp>
      <p:sp>
        <p:nvSpPr>
          <p:cNvPr id="4" name="Rectangle 3"/>
          <p:cNvSpPr/>
          <p:nvPr/>
        </p:nvSpPr>
        <p:spPr>
          <a:xfrm>
            <a:off x="6489700" y="944996"/>
            <a:ext cx="3787834" cy="5561202"/>
          </a:xfrm>
          <a:prstGeom prst="rect">
            <a:avLst/>
          </a:prstGeom>
        </p:spPr>
        <p:txBody>
          <a:bodyPr wrap="square">
            <a:spAutoFit/>
          </a:bodyPr>
          <a:lstStyle/>
          <a:p>
            <a:pPr>
              <a:lnSpc>
                <a:spcPct val="115000"/>
              </a:lnSpc>
            </a:pPr>
            <a:r>
              <a:rPr lang="en-GB" sz="1050" b="1" dirty="0">
                <a:solidFill>
                  <a:srgbClr val="FF0000"/>
                </a:solidFill>
                <a:latin typeface="BrownStd Light" panose="00010400010101010101" pitchFamily="2" charset="0"/>
                <a:ea typeface="Calibri" panose="020F0502020204030204" pitchFamily="34" charset="0"/>
                <a:cs typeface="Times New Roman" panose="02020603050405020304" pitchFamily="18" charset="0"/>
              </a:rPr>
              <a:t>KEY RESPONSIBILITIES CONTINUED</a:t>
            </a:r>
          </a:p>
          <a:p>
            <a:pPr>
              <a:lnSpc>
                <a:spcPct val="115000"/>
              </a:lnSpc>
            </a:pPr>
            <a:endParaRPr lang="en-GB" sz="1050" dirty="0">
              <a:solidFill>
                <a:srgbClr val="FF0000"/>
              </a:solidFill>
              <a:latin typeface="BrownStd Light" panose="00010400010101010101" pitchFamily="2"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r>
              <a:rPr lang="en-GB" sz="1000" dirty="0">
                <a:latin typeface="BrownStd Light" panose="00010400010101010101" pitchFamily="2" charset="0"/>
              </a:rPr>
              <a:t>Manage all keyboard requirements for the music department including managing the tuning rota and booking piano hires and moves as and when required. </a:t>
            </a:r>
          </a:p>
          <a:p>
            <a:pPr marL="171450" lvl="0" indent="-171450">
              <a:buFont typeface="Arial" panose="020B0604020202020204" pitchFamily="34" charset="0"/>
              <a:buChar char="•"/>
            </a:pPr>
            <a:r>
              <a:rPr lang="en-GB" sz="1000" dirty="0">
                <a:latin typeface="BrownStd Light" panose="00010400010101010101" pitchFamily="2" charset="0"/>
              </a:rPr>
              <a:t>Assist the DMD with administration of Translation commissions</a:t>
            </a:r>
            <a:r>
              <a:rPr lang="en-GB" sz="1000" b="1" dirty="0">
                <a:latin typeface="BrownStd Light" panose="00010400010101010101" pitchFamily="2" charset="0"/>
              </a:rPr>
              <a:t>, </a:t>
            </a:r>
            <a:r>
              <a:rPr lang="en-GB" sz="1000" dirty="0">
                <a:latin typeface="BrownStd Light" panose="00010400010101010101" pitchFamily="2" charset="0"/>
              </a:rPr>
              <a:t>royalty payments</a:t>
            </a:r>
            <a:r>
              <a:rPr lang="en-GB" sz="1000" b="1" dirty="0">
                <a:latin typeface="BrownStd Light" panose="00010400010101010101" pitchFamily="2" charset="0"/>
              </a:rPr>
              <a:t> </a:t>
            </a:r>
            <a:r>
              <a:rPr lang="en-GB" sz="1000" dirty="0">
                <a:latin typeface="BrownStd Light" panose="00010400010101010101" pitchFamily="2" charset="0"/>
              </a:rPr>
              <a:t>and general Music Department external communications. </a:t>
            </a:r>
          </a:p>
          <a:p>
            <a:pPr marL="171450" lvl="0" indent="-171450">
              <a:buFont typeface="Arial" panose="020B0604020202020204" pitchFamily="34" charset="0"/>
              <a:buChar char="•"/>
            </a:pPr>
            <a:r>
              <a:rPr lang="en-GB" sz="1000" dirty="0">
                <a:latin typeface="BrownStd Light" panose="00010400010101010101" pitchFamily="2" charset="0"/>
              </a:rPr>
              <a:t>Facilitating the onboarding process for visiting conductors and assistant conductors, liaising with them as necessary, as well as developing good working relationship with all production teams throughout the production period. </a:t>
            </a:r>
          </a:p>
          <a:p>
            <a:pPr marL="171450" lvl="0" indent="-171450">
              <a:buFont typeface="Arial" panose="020B0604020202020204" pitchFamily="34" charset="0"/>
              <a:buChar char="•"/>
            </a:pPr>
            <a:r>
              <a:rPr lang="en-GB" sz="1000" dirty="0">
                <a:latin typeface="BrownStd Light" panose="00010400010101010101" pitchFamily="2" charset="0"/>
              </a:rPr>
              <a:t>Support the recruitment for the Music Department, to include administrative roles, as well as auditions for Music Staff, Chorus, Orchestra and Charles Mackerras Fellowship. </a:t>
            </a:r>
          </a:p>
          <a:p>
            <a:pPr marL="171450" lvl="0" indent="-171450">
              <a:buFont typeface="Arial" panose="020B0604020202020204" pitchFamily="34" charset="0"/>
              <a:buChar char="•"/>
            </a:pPr>
            <a:r>
              <a:rPr lang="en-GB" sz="1000" dirty="0">
                <a:latin typeface="BrownStd Light" panose="00010400010101010101" pitchFamily="2" charset="0"/>
              </a:rPr>
              <a:t>Reporting to the DMD and relevant Managers, support to coordinate all health and safety requirements for the Music Department, including the Music Staff, ensuring that the Company’s Health and Safety Policies and procedures are fully implemented and relevant safety equipment is implemented. </a:t>
            </a:r>
          </a:p>
          <a:p>
            <a:pPr marL="171450" lvl="0" indent="-171450">
              <a:buFont typeface="Arial" panose="020B0604020202020204" pitchFamily="34" charset="0"/>
              <a:buChar char="•"/>
            </a:pPr>
            <a:r>
              <a:rPr lang="en-GB" sz="1000" dirty="0">
                <a:latin typeface="BrownStd Light" panose="00010400010101010101" pitchFamily="2" charset="0"/>
              </a:rPr>
              <a:t>Responsible for finance processes (expenses, raising Purchase Orders on Dynamics, sales requests) for all payments within the Music Department and maintaining accurate records.</a:t>
            </a:r>
          </a:p>
          <a:p>
            <a:pPr marL="171450" lvl="0" indent="-171450">
              <a:buFont typeface="Arial" panose="020B0604020202020204" pitchFamily="34" charset="0"/>
              <a:buChar char="•"/>
            </a:pPr>
            <a:r>
              <a:rPr lang="en-GB" sz="1000" dirty="0">
                <a:latin typeface="BrownStd Light" panose="00010400010101010101" pitchFamily="2" charset="0"/>
              </a:rPr>
              <a:t>Take accurate minutes of key meetings (Performers LSG, Sound Policy) where required.</a:t>
            </a:r>
          </a:p>
          <a:p>
            <a:pPr marL="171450" lvl="0" indent="-171450">
              <a:buFont typeface="Arial" panose="020B0604020202020204" pitchFamily="34" charset="0"/>
              <a:buChar char="•"/>
            </a:pPr>
            <a:r>
              <a:rPr lang="en-GB" sz="1000" dirty="0">
                <a:latin typeface="BrownStd Light" panose="00010400010101010101" pitchFamily="2" charset="0"/>
              </a:rPr>
              <a:t>Responsible for keeping efficient digital records for the Music Department, to include archive information on past seasons.</a:t>
            </a:r>
          </a:p>
          <a:p>
            <a:pPr marL="171450" lvl="0" indent="-171450">
              <a:buFont typeface="Arial" panose="020B0604020202020204" pitchFamily="34" charset="0"/>
              <a:buChar char="•"/>
            </a:pPr>
            <a:r>
              <a:rPr lang="en-GB" sz="1000" dirty="0">
                <a:latin typeface="BrownStd Light" panose="00010400010101010101" pitchFamily="2" charset="0"/>
              </a:rPr>
              <a:t>Attend rehearsals/performances when required.</a:t>
            </a:r>
          </a:p>
          <a:p>
            <a:pPr marL="171450" lvl="0" indent="-171450">
              <a:buFont typeface="Arial" panose="020B0604020202020204" pitchFamily="34" charset="0"/>
              <a:buChar char="•"/>
            </a:pPr>
            <a:r>
              <a:rPr lang="en-GB" sz="1000" dirty="0">
                <a:latin typeface="BrownStd Light" panose="00010400010101010101" pitchFamily="2" charset="0"/>
              </a:rPr>
              <a:t>Additional support across the Music Department as agreed with the Director of the Music Department.</a:t>
            </a:r>
          </a:p>
          <a:p>
            <a:pPr marL="171450" lvl="0" indent="-171450">
              <a:buFont typeface="Arial" panose="020B0604020202020204" pitchFamily="34" charset="0"/>
              <a:buChar char="•"/>
            </a:pPr>
            <a:r>
              <a:rPr lang="en-GB" sz="1000" dirty="0">
                <a:latin typeface="BrownStd Light" panose="00010400010101010101" pitchFamily="2" charset="0"/>
              </a:rPr>
              <a:t>Any other duties as required.</a:t>
            </a:r>
          </a:p>
          <a:p>
            <a:pPr marL="742950" lvl="1" indent="-285750">
              <a:lnSpc>
                <a:spcPct val="115000"/>
              </a:lnSpc>
              <a:buFont typeface="Courier New" panose="02070309020205020404" pitchFamily="49" charset="0"/>
              <a:buChar char="o"/>
            </a:pPr>
            <a:endParaRPr lang="en-GB" sz="1050" dirty="0">
              <a:solidFill>
                <a:schemeClr val="bg1">
                  <a:lumMod val="50000"/>
                </a:schemeClr>
              </a:solidFill>
              <a:latin typeface="BrownStd Light" panose="00010400010101010101" pitchFamily="2" charset="0"/>
              <a:ea typeface="Calibri" panose="020F0502020204030204" pitchFamily="34" charset="0"/>
              <a:cs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object 2"/>
          <p:cNvSpPr txBox="1"/>
          <p:nvPr/>
        </p:nvSpPr>
        <p:spPr>
          <a:xfrm>
            <a:off x="7853300" y="537904"/>
            <a:ext cx="1882139" cy="135935"/>
          </a:xfrm>
          <a:prstGeom prst="rect">
            <a:avLst/>
          </a:prstGeom>
        </p:spPr>
        <p:txBody>
          <a:bodyPr vert="horz" wrap="square" lIns="0" tIns="12700" rIns="0" bIns="0" rtlCol="0">
            <a:spAutoFit/>
          </a:bodyPr>
          <a:lstStyle/>
          <a:p>
            <a:pPr marL="12700">
              <a:lnSpc>
                <a:spcPct val="100000"/>
              </a:lnSpc>
              <a:spcBef>
                <a:spcPts val="100"/>
              </a:spcBef>
            </a:pPr>
            <a:r>
              <a:rPr lang="en-GB" sz="800" b="1" dirty="0">
                <a:solidFill>
                  <a:srgbClr val="75787B"/>
                </a:solidFill>
                <a:latin typeface="BrownStd Light" pitchFamily="2" charset="77"/>
                <a:cs typeface="BrownPro"/>
              </a:rPr>
              <a:t>English National </a:t>
            </a:r>
            <a:r>
              <a:rPr lang="en-GB" sz="800" b="1" spc="-5" dirty="0">
                <a:solidFill>
                  <a:srgbClr val="75787B"/>
                </a:solidFill>
                <a:latin typeface="BrownStd Light" pitchFamily="2" charset="77"/>
                <a:cs typeface="BrownPro"/>
              </a:rPr>
              <a:t>Opera </a:t>
            </a:r>
            <a:r>
              <a:rPr lang="en-GB" sz="800" spc="-5" dirty="0">
                <a:solidFill>
                  <a:srgbClr val="75787B"/>
                </a:solidFill>
                <a:latin typeface="BrownStd Light" pitchFamily="2" charset="77"/>
                <a:cs typeface="BrownPro-Light"/>
              </a:rPr>
              <a:t>Candidate</a:t>
            </a:r>
            <a:r>
              <a:rPr lang="en-GB" sz="800" spc="-40" dirty="0">
                <a:solidFill>
                  <a:srgbClr val="75787B"/>
                </a:solidFill>
                <a:latin typeface="BrownStd Light" pitchFamily="2" charset="77"/>
                <a:cs typeface="BrownPro-Light"/>
              </a:rPr>
              <a:t> </a:t>
            </a:r>
            <a:r>
              <a:rPr lang="en-GB" sz="800" spc="-15" dirty="0">
                <a:solidFill>
                  <a:srgbClr val="75787B"/>
                </a:solidFill>
                <a:latin typeface="BrownStd Light" pitchFamily="2" charset="77"/>
                <a:cs typeface="BrownPro-Light"/>
              </a:rPr>
              <a:t>Pack</a:t>
            </a:r>
            <a:endParaRPr lang="en-GB" sz="800" dirty="0">
              <a:latin typeface="BrownStd Light" pitchFamily="2" charset="77"/>
              <a:cs typeface="BrownPro-Light"/>
            </a:endParaRPr>
          </a:p>
        </p:txBody>
      </p:sp>
      <p:sp>
        <p:nvSpPr>
          <p:cNvPr id="3" name="object 3"/>
          <p:cNvSpPr txBox="1"/>
          <p:nvPr/>
        </p:nvSpPr>
        <p:spPr>
          <a:xfrm>
            <a:off x="10042645" y="537904"/>
            <a:ext cx="80010"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75787B"/>
                </a:solidFill>
                <a:latin typeface="BrownStd" pitchFamily="2" charset="77"/>
                <a:cs typeface="BrownPro"/>
              </a:rPr>
              <a:t>7</a:t>
            </a:r>
            <a:endParaRPr sz="800" b="1" dirty="0">
              <a:latin typeface="BrownStd" pitchFamily="2" charset="77"/>
              <a:cs typeface="BrownPro"/>
            </a:endParaRPr>
          </a:p>
        </p:txBody>
      </p:sp>
      <p:sp>
        <p:nvSpPr>
          <p:cNvPr id="7" name="object 7"/>
          <p:cNvSpPr txBox="1"/>
          <p:nvPr/>
        </p:nvSpPr>
        <p:spPr>
          <a:xfrm>
            <a:off x="272672" y="4000505"/>
            <a:ext cx="961802" cy="2996709"/>
          </a:xfrm>
          <a:prstGeom prst="rect">
            <a:avLst/>
          </a:prstGeom>
        </p:spPr>
        <p:txBody>
          <a:bodyPr vert="vert270" wrap="square" lIns="0" tIns="70485" rIns="0" bIns="0" rtlCol="0">
            <a:spAutoFit/>
          </a:bodyPr>
          <a:lstStyle/>
          <a:p>
            <a:pPr marL="12700">
              <a:lnSpc>
                <a:spcPct val="100000"/>
              </a:lnSpc>
              <a:spcBef>
                <a:spcPts val="555"/>
              </a:spcBef>
            </a:pPr>
            <a:r>
              <a:rPr sz="6250" spc="-204" dirty="0">
                <a:solidFill>
                  <a:srgbClr val="EF3340"/>
                </a:solidFill>
                <a:latin typeface="BrownStd Light" panose="00010400010101010101" pitchFamily="2" charset="0"/>
                <a:cs typeface="BrownPro-Thin"/>
              </a:rPr>
              <a:t>The</a:t>
            </a:r>
            <a:r>
              <a:rPr sz="6250" spc="-695" dirty="0">
                <a:solidFill>
                  <a:srgbClr val="EF3340"/>
                </a:solidFill>
                <a:latin typeface="BrownStd Light" panose="00010400010101010101" pitchFamily="2" charset="0"/>
                <a:cs typeface="BrownPro-Thin"/>
              </a:rPr>
              <a:t> </a:t>
            </a:r>
            <a:r>
              <a:rPr sz="6250" spc="-320" dirty="0">
                <a:solidFill>
                  <a:srgbClr val="EF3340"/>
                </a:solidFill>
                <a:latin typeface="BrownStd Light" panose="00010400010101010101" pitchFamily="2" charset="0"/>
                <a:cs typeface="BrownPro-Thin"/>
              </a:rPr>
              <a:t>role</a:t>
            </a:r>
            <a:endParaRPr sz="6250" dirty="0">
              <a:latin typeface="BrownStd Light" panose="00010400010101010101" pitchFamily="2" charset="0"/>
              <a:cs typeface="BrownPro-Thin"/>
            </a:endParaRPr>
          </a:p>
        </p:txBody>
      </p:sp>
      <p:sp>
        <p:nvSpPr>
          <p:cNvPr id="8" name="object 8"/>
          <p:cNvSpPr/>
          <p:nvPr/>
        </p:nvSpPr>
        <p:spPr>
          <a:xfrm>
            <a:off x="540012" y="576002"/>
            <a:ext cx="644525" cy="1030605"/>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EF3340"/>
          </a:solidFill>
        </p:spPr>
        <p:txBody>
          <a:bodyPr wrap="square" lIns="0" tIns="0" rIns="0" bIns="0" rtlCol="0"/>
          <a:lstStyle/>
          <a:p>
            <a:endParaRPr dirty="0">
              <a:latin typeface="BrownStd Light" pitchFamily="2" charset="77"/>
            </a:endParaRPr>
          </a:p>
        </p:txBody>
      </p:sp>
      <p:sp>
        <p:nvSpPr>
          <p:cNvPr id="9" name="object 9"/>
          <p:cNvSpPr txBox="1"/>
          <p:nvPr/>
        </p:nvSpPr>
        <p:spPr>
          <a:xfrm>
            <a:off x="2993299" y="1028884"/>
            <a:ext cx="1668780" cy="430887"/>
          </a:xfrm>
          <a:prstGeom prst="rect">
            <a:avLst/>
          </a:prstGeom>
        </p:spPr>
        <p:txBody>
          <a:bodyPr vert="horz" wrap="square" lIns="0" tIns="40005" rIns="0" bIns="0" rtlCol="0">
            <a:spAutoFit/>
          </a:bodyPr>
          <a:lstStyle/>
          <a:p>
            <a:pPr marL="12700" marR="5080">
              <a:lnSpc>
                <a:spcPts val="1480"/>
              </a:lnSpc>
              <a:spcBef>
                <a:spcPts val="315"/>
              </a:spcBef>
            </a:pPr>
            <a:endParaRPr lang="en-GB" sz="1400" b="1" dirty="0">
              <a:latin typeface="BrownStd" pitchFamily="2" charset="77"/>
              <a:cs typeface="BrownPro"/>
            </a:endParaRPr>
          </a:p>
          <a:p>
            <a:pPr marL="12700">
              <a:lnSpc>
                <a:spcPts val="1465"/>
              </a:lnSpc>
            </a:pPr>
            <a:endParaRPr sz="1400" i="1" dirty="0">
              <a:latin typeface="BrownStd Light" pitchFamily="2" charset="77"/>
              <a:cs typeface="BrownPro"/>
            </a:endParaRPr>
          </a:p>
        </p:txBody>
      </p:sp>
      <p:sp>
        <p:nvSpPr>
          <p:cNvPr id="11" name="Rectangle 10"/>
          <p:cNvSpPr/>
          <p:nvPr/>
        </p:nvSpPr>
        <p:spPr>
          <a:xfrm>
            <a:off x="1491743" y="525184"/>
            <a:ext cx="4592057" cy="977191"/>
          </a:xfrm>
          <a:prstGeom prst="rect">
            <a:avLst/>
          </a:prstGeom>
        </p:spPr>
        <p:txBody>
          <a:bodyPr wrap="square">
            <a:spAutoFit/>
          </a:bodyPr>
          <a:lstStyle/>
          <a:p>
            <a:pPr marL="12700" marR="5080">
              <a:lnSpc>
                <a:spcPts val="1480"/>
              </a:lnSpc>
              <a:spcBef>
                <a:spcPts val="315"/>
              </a:spcBef>
            </a:pPr>
            <a:r>
              <a:rPr lang="en-US" b="1" spc="-35" dirty="0">
                <a:solidFill>
                  <a:srgbClr val="EF3340"/>
                </a:solidFill>
                <a:latin typeface="BrownStd" pitchFamily="2" charset="77"/>
                <a:cs typeface="BrownPro"/>
              </a:rPr>
              <a:t>Music Department Administrator</a:t>
            </a:r>
            <a:endParaRPr lang="en-GB" b="1" spc="-35" dirty="0">
              <a:solidFill>
                <a:srgbClr val="EF3340"/>
              </a:solidFill>
              <a:latin typeface="BrownStd" pitchFamily="2" charset="77"/>
              <a:cs typeface="BrownPro"/>
            </a:endParaRPr>
          </a:p>
          <a:p>
            <a:pPr marL="12700" marR="5080">
              <a:lnSpc>
                <a:spcPts val="1480"/>
              </a:lnSpc>
              <a:spcBef>
                <a:spcPts val="315"/>
              </a:spcBef>
            </a:pPr>
            <a:endParaRPr lang="en-GB" b="1" spc="-35" dirty="0">
              <a:solidFill>
                <a:srgbClr val="EF3340"/>
              </a:solidFill>
              <a:latin typeface="BrownStd" pitchFamily="2" charset="77"/>
              <a:cs typeface="BrownPro"/>
            </a:endParaRPr>
          </a:p>
          <a:p>
            <a:pPr marL="12700" marR="5080">
              <a:lnSpc>
                <a:spcPts val="1480"/>
              </a:lnSpc>
              <a:spcBef>
                <a:spcPts val="315"/>
              </a:spcBef>
            </a:pPr>
            <a:endParaRPr lang="en-GB" b="1" spc="-35" dirty="0">
              <a:solidFill>
                <a:srgbClr val="EF3340"/>
              </a:solidFill>
              <a:latin typeface="BrownStd" pitchFamily="2" charset="77"/>
              <a:cs typeface="BrownPro"/>
            </a:endParaRPr>
          </a:p>
          <a:p>
            <a:pPr marL="12700" marR="5080">
              <a:lnSpc>
                <a:spcPts val="1480"/>
              </a:lnSpc>
              <a:spcBef>
                <a:spcPts val="315"/>
              </a:spcBef>
            </a:pPr>
            <a:endParaRPr lang="en-GB" b="1" dirty="0">
              <a:latin typeface="BrownStd" pitchFamily="2" charset="77"/>
              <a:cs typeface="BrownPro"/>
            </a:endParaRPr>
          </a:p>
        </p:txBody>
      </p:sp>
      <p:sp>
        <p:nvSpPr>
          <p:cNvPr id="5" name="Rectangle 4"/>
          <p:cNvSpPr/>
          <p:nvPr/>
        </p:nvSpPr>
        <p:spPr>
          <a:xfrm>
            <a:off x="1465488" y="980946"/>
            <a:ext cx="6472011" cy="4357090"/>
          </a:xfrm>
          <a:prstGeom prst="rect">
            <a:avLst/>
          </a:prstGeom>
        </p:spPr>
        <p:txBody>
          <a:bodyPr wrap="square">
            <a:spAutoFit/>
          </a:bodyPr>
          <a:lstStyle/>
          <a:p>
            <a:pPr>
              <a:lnSpc>
                <a:spcPct val="115000"/>
              </a:lnSpc>
              <a:spcAft>
                <a:spcPts val="1000"/>
              </a:spcAft>
            </a:pPr>
            <a:r>
              <a:rPr lang="en-GB" sz="1200" b="1" dirty="0">
                <a:solidFill>
                  <a:srgbClr val="FF0000"/>
                </a:solidFill>
                <a:latin typeface="BrownStd Light" panose="00010400010101010101" pitchFamily="2" charset="0"/>
                <a:ea typeface="Calibri" panose="020F0502020204030204" pitchFamily="34" charset="0"/>
                <a:cs typeface="Times New Roman" panose="02020603050405020304" pitchFamily="18" charset="0"/>
              </a:rPr>
              <a:t>PERSON SPECIFICATION</a:t>
            </a:r>
          </a:p>
          <a:p>
            <a:pPr marL="171450" indent="-171450" algn="just">
              <a:spcAft>
                <a:spcPts val="0"/>
              </a:spcAft>
              <a:buFont typeface="Arial" panose="020B0604020202020204" pitchFamily="34" charset="0"/>
              <a:buChar char="•"/>
            </a:pPr>
            <a:endParaRPr lang="en-GB" sz="1050" b="1" dirty="0">
              <a:solidFill>
                <a:srgbClr val="FF0000"/>
              </a:solidFill>
              <a:latin typeface="BrownStd Light" panose="00010400010101010101" pitchFamily="2" charset="0"/>
              <a:ea typeface="Calibri" panose="020F0502020204030204" pitchFamily="34" charset="0"/>
              <a:cs typeface="Times New Roman" panose="02020603050405020304" pitchFamily="18" charset="0"/>
            </a:endParaRPr>
          </a:p>
          <a:p>
            <a:pPr marL="171450" indent="-171450" algn="just">
              <a:spcAft>
                <a:spcPts val="0"/>
              </a:spcAft>
              <a:buFont typeface="Arial" panose="020B0604020202020204" pitchFamily="34" charset="0"/>
              <a:buChar char="•"/>
            </a:pPr>
            <a:endParaRPr lang="en-GB" sz="1050" spc="-20" dirty="0">
              <a:solidFill>
                <a:srgbClr val="75787B"/>
              </a:solidFill>
              <a:latin typeface="BrownStd Light" pitchFamily="2" charset="77"/>
              <a:cs typeface="BrownPro-Light"/>
            </a:endParaRPr>
          </a:p>
          <a:p>
            <a:pPr marL="171450" indent="-171450">
              <a:spcAft>
                <a:spcPts val="0"/>
              </a:spcAft>
              <a:buFont typeface="Arial" panose="020B0604020202020204" pitchFamily="34" charset="0"/>
              <a:buChar char="•"/>
            </a:pPr>
            <a:endParaRPr lang="en-GB" sz="1050" spc="-20" dirty="0">
              <a:solidFill>
                <a:srgbClr val="75787B"/>
              </a:solidFill>
              <a:latin typeface="BrownStd Light" pitchFamily="2" charset="77"/>
              <a:cs typeface="BrownPro-Light"/>
            </a:endParaRPr>
          </a:p>
          <a:p>
            <a:pPr>
              <a:spcAft>
                <a:spcPts val="0"/>
              </a:spcAft>
            </a:pPr>
            <a:r>
              <a:rPr lang="en-GB" sz="1200" b="1" u="sng" spc="-20" dirty="0">
                <a:solidFill>
                  <a:srgbClr val="75787B"/>
                </a:solidFill>
                <a:latin typeface="BrownStd Light" pitchFamily="2" charset="77"/>
                <a:cs typeface="BrownPro-Light"/>
              </a:rPr>
              <a:t>Essential:</a:t>
            </a:r>
          </a:p>
          <a:p>
            <a:pPr>
              <a:spcAft>
                <a:spcPts val="0"/>
              </a:spcAft>
            </a:pPr>
            <a:endParaRPr lang="en-GB" sz="1200" b="1" u="sng" spc="-20" dirty="0">
              <a:solidFill>
                <a:srgbClr val="75787B"/>
              </a:solidFill>
              <a:latin typeface="BrownStd Light" pitchFamily="2" charset="77"/>
              <a:cs typeface="BrownPro-Light"/>
            </a:endParaRPr>
          </a:p>
          <a:p>
            <a:pPr marL="171450" lvl="0" indent="-171450">
              <a:buFont typeface="Arial" panose="020B0604020202020204" pitchFamily="34" charset="0"/>
              <a:buChar char="•"/>
            </a:pPr>
            <a:r>
              <a:rPr lang="en-GB" sz="1000" dirty="0">
                <a:latin typeface="BrownStd Light" panose="00010400010101010101" pitchFamily="2" charset="0"/>
              </a:rPr>
              <a:t>Educated to degree level or equivalent.</a:t>
            </a:r>
          </a:p>
          <a:p>
            <a:pPr marL="171450" lvl="0" indent="-171450">
              <a:buFont typeface="Arial" panose="020B0604020202020204" pitchFamily="34" charset="0"/>
              <a:buChar char="•"/>
            </a:pPr>
            <a:r>
              <a:rPr lang="en-GB" sz="1000" dirty="0">
                <a:latin typeface="BrownStd Light" panose="00010400010101010101" pitchFamily="2" charset="0"/>
              </a:rPr>
              <a:t>Excellent interpersonal skills ability to act with diplomacy and  discretion.</a:t>
            </a:r>
          </a:p>
          <a:p>
            <a:pPr marL="171450" lvl="0" indent="-171450">
              <a:buFont typeface="Arial" panose="020B0604020202020204" pitchFamily="34" charset="0"/>
              <a:buChar char="•"/>
            </a:pPr>
            <a:r>
              <a:rPr lang="en-GB" sz="1000" dirty="0">
                <a:latin typeface="BrownStd Light" panose="00010400010101010101" pitchFamily="2" charset="0"/>
              </a:rPr>
              <a:t>Ability to work well under pressure and prioritise workload.</a:t>
            </a:r>
          </a:p>
          <a:p>
            <a:pPr marL="171450" lvl="0" indent="-171450">
              <a:buFont typeface="Arial" panose="020B0604020202020204" pitchFamily="34" charset="0"/>
              <a:buChar char="•"/>
            </a:pPr>
            <a:r>
              <a:rPr lang="en-GB" sz="1000" dirty="0">
                <a:latin typeface="BrownStd Light" panose="00010400010101010101" pitchFamily="2" charset="0"/>
              </a:rPr>
              <a:t>Excellent organisational and administrative skills, and attention to detail.</a:t>
            </a:r>
          </a:p>
          <a:p>
            <a:pPr marL="171450" lvl="0" indent="-171450">
              <a:buFont typeface="Arial" panose="020B0604020202020204" pitchFamily="34" charset="0"/>
              <a:buChar char="•"/>
            </a:pPr>
            <a:r>
              <a:rPr lang="en-GB" sz="1000" dirty="0">
                <a:latin typeface="BrownStd Light" panose="00010400010101010101" pitchFamily="2" charset="0"/>
              </a:rPr>
              <a:t>Outstanding written and verbal communication skills</a:t>
            </a:r>
          </a:p>
          <a:p>
            <a:pPr marL="171450" lvl="0" indent="-171450">
              <a:buFont typeface="Arial" panose="020B0604020202020204" pitchFamily="34" charset="0"/>
              <a:buChar char="•"/>
            </a:pPr>
            <a:r>
              <a:rPr lang="en-GB" sz="1000" dirty="0">
                <a:latin typeface="BrownStd Light" panose="00010400010101010101" pitchFamily="2" charset="0"/>
              </a:rPr>
              <a:t>Problem solving skills and the ability to use initiative.</a:t>
            </a:r>
          </a:p>
          <a:p>
            <a:pPr marL="171450" lvl="0" indent="-171450">
              <a:buFont typeface="Arial" panose="020B0604020202020204" pitchFamily="34" charset="0"/>
              <a:buChar char="•"/>
            </a:pPr>
            <a:r>
              <a:rPr lang="en-GB" sz="1000" dirty="0">
                <a:latin typeface="BrownStd Light" panose="00010400010101010101" pitchFamily="2" charset="0"/>
              </a:rPr>
              <a:t>Flexible approach to working.</a:t>
            </a:r>
          </a:p>
          <a:p>
            <a:pPr marL="171450" lvl="0" indent="-171450">
              <a:buFont typeface="Arial" panose="020B0604020202020204" pitchFamily="34" charset="0"/>
              <a:buChar char="•"/>
            </a:pPr>
            <a:r>
              <a:rPr lang="en-GB" sz="1000" dirty="0">
                <a:latin typeface="BrownStd Light" panose="00010400010101010101" pitchFamily="2" charset="0"/>
              </a:rPr>
              <a:t>Full competence in Microsoft Office.</a:t>
            </a:r>
          </a:p>
          <a:p>
            <a:pPr marL="171450" lvl="0" indent="-171450">
              <a:buFont typeface="Arial" panose="020B0604020202020204" pitchFamily="34" charset="0"/>
              <a:buChar char="•"/>
            </a:pPr>
            <a:r>
              <a:rPr lang="en-GB" sz="1000" dirty="0">
                <a:latin typeface="BrownStd Light" panose="00010400010101010101" pitchFamily="2" charset="0"/>
              </a:rPr>
              <a:t>A calm, professional manner with a good sense of humour</a:t>
            </a:r>
          </a:p>
          <a:p>
            <a:pPr>
              <a:spcAft>
                <a:spcPts val="0"/>
              </a:spcAft>
            </a:pPr>
            <a:endParaRPr lang="en-GB" sz="1200" b="1" spc="-20" dirty="0">
              <a:solidFill>
                <a:srgbClr val="75787B"/>
              </a:solidFill>
              <a:latin typeface="BrownStd Light" pitchFamily="2" charset="77"/>
              <a:cs typeface="BrownPro-Light"/>
            </a:endParaRPr>
          </a:p>
          <a:p>
            <a:pPr>
              <a:spcAft>
                <a:spcPts val="0"/>
              </a:spcAft>
            </a:pPr>
            <a:endParaRPr lang="en-GB" sz="1200" b="1" spc="-20" dirty="0">
              <a:solidFill>
                <a:srgbClr val="75787B"/>
              </a:solidFill>
              <a:latin typeface="BrownStd Light" pitchFamily="2" charset="77"/>
              <a:cs typeface="BrownPro-Light"/>
            </a:endParaRPr>
          </a:p>
          <a:p>
            <a:pPr>
              <a:spcAft>
                <a:spcPts val="0"/>
              </a:spcAft>
            </a:pPr>
            <a:r>
              <a:rPr lang="en-GB" sz="1200" b="1" u="sng" spc="-20" dirty="0">
                <a:solidFill>
                  <a:srgbClr val="75787B"/>
                </a:solidFill>
                <a:latin typeface="BrownStd Light" pitchFamily="2" charset="77"/>
                <a:cs typeface="BrownPro-Light"/>
              </a:rPr>
              <a:t>Desirable:</a:t>
            </a:r>
          </a:p>
          <a:p>
            <a:pPr>
              <a:spcAft>
                <a:spcPts val="0"/>
              </a:spcAft>
            </a:pPr>
            <a:endParaRPr lang="en-GB" sz="1200" b="1" spc="-20" dirty="0">
              <a:solidFill>
                <a:srgbClr val="75787B"/>
              </a:solidFill>
              <a:latin typeface="BrownStd Light" pitchFamily="2" charset="77"/>
              <a:cs typeface="BrownPro-Light"/>
            </a:endParaRPr>
          </a:p>
          <a:p>
            <a:pPr marL="171450" lvl="0" indent="-171450">
              <a:buFont typeface="Arial" panose="020B0604020202020204" pitchFamily="34" charset="0"/>
              <a:buChar char="•"/>
            </a:pPr>
            <a:r>
              <a:rPr lang="en-GB" sz="1000" dirty="0">
                <a:latin typeface="BrownStd Light" panose="00010400010101010101" pitchFamily="2" charset="0"/>
              </a:rPr>
              <a:t>Relevant experience of working in an arts organisation.  </a:t>
            </a:r>
          </a:p>
          <a:p>
            <a:pPr marL="171450" lvl="0" indent="-171450">
              <a:buFont typeface="Arial" panose="020B0604020202020204" pitchFamily="34" charset="0"/>
              <a:buChar char="•"/>
            </a:pPr>
            <a:r>
              <a:rPr lang="en-GB" sz="1000" dirty="0">
                <a:latin typeface="BrownStd Light" panose="00010400010101010101" pitchFamily="2" charset="0"/>
              </a:rPr>
              <a:t>Passion for music.</a:t>
            </a:r>
          </a:p>
          <a:p>
            <a:pPr marL="171450" lvl="0" indent="-171450">
              <a:buFont typeface="Arial" panose="020B0604020202020204" pitchFamily="34" charset="0"/>
              <a:buChar char="•"/>
            </a:pPr>
            <a:r>
              <a:rPr lang="en-GB" sz="1000" dirty="0">
                <a:latin typeface="BrownStd Light" panose="00010400010101010101" pitchFamily="2" charset="0"/>
              </a:rPr>
              <a:t>Knowledge of OPAS.</a:t>
            </a:r>
          </a:p>
          <a:p>
            <a:pPr>
              <a:spcAft>
                <a:spcPts val="0"/>
              </a:spcAft>
            </a:pPr>
            <a:endParaRPr lang="en-GB" sz="1050" b="1" spc="-20" dirty="0">
              <a:solidFill>
                <a:srgbClr val="75787B"/>
              </a:solidFill>
              <a:latin typeface="BrownStd Light" pitchFamily="2" charset="77"/>
              <a:cs typeface="BrownPro-Light"/>
            </a:endParaRPr>
          </a:p>
          <a:p>
            <a:pPr>
              <a:spcAft>
                <a:spcPts val="0"/>
              </a:spcAft>
            </a:pPr>
            <a:endParaRPr lang="en-US" sz="1050" b="1" spc="-20" dirty="0">
              <a:solidFill>
                <a:srgbClr val="75787B"/>
              </a:solidFill>
              <a:latin typeface="BrownStd Light" pitchFamily="2" charset="77"/>
              <a:cs typeface="BrownPro-Light"/>
            </a:endParaRPr>
          </a:p>
          <a:p>
            <a:pPr>
              <a:spcAft>
                <a:spcPts val="0"/>
              </a:spcAft>
            </a:pPr>
            <a:endParaRPr lang="en-GB" sz="1050" b="1" spc="-20" dirty="0">
              <a:solidFill>
                <a:srgbClr val="75787B"/>
              </a:solidFill>
              <a:latin typeface="BrownStd Light" pitchFamily="2" charset="77"/>
              <a:cs typeface="BrownPro-Light"/>
            </a:endParaRPr>
          </a:p>
        </p:txBody>
      </p:sp>
    </p:spTree>
    <p:extLst>
      <p:ext uri="{BB962C8B-B14F-4D97-AF65-F5344CB8AC3E}">
        <p14:creationId xmlns:p14="http://schemas.microsoft.com/office/powerpoint/2010/main" val="423088039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9FF8B-336B-D344-F173-87992639DF1F}"/>
            </a:ext>
          </a:extLst>
        </p:cNvPr>
        <p:cNvGrpSpPr/>
        <p:nvPr/>
      </p:nvGrpSpPr>
      <p:grpSpPr>
        <a:xfrm>
          <a:off x="0" y="0"/>
          <a:ext cx="0" cy="0"/>
          <a:chOff x="0" y="0"/>
          <a:chExt cx="0" cy="0"/>
        </a:xfrm>
      </p:grpSpPr>
      <p:pic>
        <p:nvPicPr>
          <p:cNvPr id="30" name="Picture 29" descr="A piggy bank and coins&#10;&#10;AI-generated content may be incorrect.">
            <a:extLst>
              <a:ext uri="{FF2B5EF4-FFF2-40B4-BE49-F238E27FC236}">
                <a16:creationId xmlns:a16="http://schemas.microsoft.com/office/drawing/2014/main" id="{6E4EC511-B160-72CD-D492-86CE059B46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7642" y="3537094"/>
            <a:ext cx="1154729" cy="769820"/>
          </a:xfrm>
          <a:prstGeom prst="rect">
            <a:avLst/>
          </a:prstGeom>
        </p:spPr>
      </p:pic>
      <p:pic>
        <p:nvPicPr>
          <p:cNvPr id="24" name="Picture 23" descr="A red line drawing of a person sitting in a lotus position&#10;&#10;AI-generated content may be incorrect.">
            <a:extLst>
              <a:ext uri="{FF2B5EF4-FFF2-40B4-BE49-F238E27FC236}">
                <a16:creationId xmlns:a16="http://schemas.microsoft.com/office/drawing/2014/main" id="{A0EC8F0F-ABCC-5385-2B1B-3A9220D427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0614" y="1432775"/>
            <a:ext cx="1072173" cy="1608260"/>
          </a:xfrm>
          <a:prstGeom prst="rect">
            <a:avLst/>
          </a:prstGeom>
        </p:spPr>
      </p:pic>
      <p:sp>
        <p:nvSpPr>
          <p:cNvPr id="23" name="TextBox 22">
            <a:extLst>
              <a:ext uri="{FF2B5EF4-FFF2-40B4-BE49-F238E27FC236}">
                <a16:creationId xmlns:a16="http://schemas.microsoft.com/office/drawing/2014/main" id="{82270C65-EF79-8D30-65DB-0CC3C03039B6}"/>
              </a:ext>
            </a:extLst>
          </p:cNvPr>
          <p:cNvSpPr txBox="1"/>
          <p:nvPr/>
        </p:nvSpPr>
        <p:spPr>
          <a:xfrm>
            <a:off x="1685760" y="1127582"/>
            <a:ext cx="3901176" cy="4089802"/>
          </a:xfrm>
          <a:prstGeom prst="rect">
            <a:avLst/>
          </a:prstGeom>
          <a:noFill/>
        </p:spPr>
        <p:txBody>
          <a:bodyPr wrap="square">
            <a:spAutoFit/>
          </a:bodyPr>
          <a:lstStyle/>
          <a:p>
            <a:pPr defTabSz="913668">
              <a:lnSpc>
                <a:spcPct val="115000"/>
              </a:lnSpc>
              <a:spcAft>
                <a:spcPts val="799"/>
              </a:spcAft>
              <a:tabLst>
                <a:tab pos="456834" algn="l"/>
              </a:tabLst>
            </a:pPr>
            <a:r>
              <a:rPr lang="en-US" sz="1199" kern="100" dirty="0">
                <a:solidFill>
                  <a:srgbClr val="FF0000"/>
                </a:solidFill>
                <a:latin typeface="BrownStd Light" panose="00010400010101010101" pitchFamily="2" charset="0"/>
                <a:ea typeface="Aptos" panose="020B0004020202020204" pitchFamily="34" charset="0"/>
                <a:cs typeface="Times New Roman" panose="02020603050405020304" pitchFamily="18" charset="0"/>
              </a:rPr>
              <a:t>Your Wellbeing</a:t>
            </a:r>
          </a:p>
          <a:p>
            <a:pPr marL="342626" indent="-342626" defTabSz="913668">
              <a:lnSpc>
                <a:spcPct val="115000"/>
              </a:lnSpc>
              <a:spcAft>
                <a:spcPts val="600"/>
              </a:spcAft>
              <a:buFont typeface="Arial" panose="020B0604020202020204" pitchFamily="34" charset="0"/>
              <a:buChar char="•"/>
              <a:tabLst>
                <a:tab pos="456834" algn="l"/>
              </a:tabLst>
            </a:pPr>
            <a:r>
              <a:rPr lang="en-US" sz="1199" b="1"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Annual Leave</a:t>
            </a: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 25 days plus Public Holidays</a:t>
            </a:r>
          </a:p>
          <a:p>
            <a:pPr marL="342626" indent="-342626" defTabSz="913668">
              <a:lnSpc>
                <a:spcPct val="115000"/>
              </a:lnSpc>
              <a:spcAft>
                <a:spcPts val="600"/>
              </a:spcAft>
              <a:buFont typeface="Arial" panose="020B0604020202020204" pitchFamily="34" charset="0"/>
              <a:buChar char="•"/>
              <a:tabLst>
                <a:tab pos="456834" algn="l"/>
              </a:tabLst>
            </a:pPr>
            <a:r>
              <a:rPr lang="en-US" sz="1199" b="1"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Hybrid and flexible working</a:t>
            </a:r>
          </a:p>
          <a:p>
            <a:pPr marL="342626" indent="-342626" defTabSz="913668">
              <a:lnSpc>
                <a:spcPct val="115000"/>
              </a:lnSpc>
              <a:spcAft>
                <a:spcPts val="600"/>
              </a:spcAft>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Eye care vouchers</a:t>
            </a:r>
          </a:p>
          <a:p>
            <a:pPr marL="342626" indent="-342626" defTabSz="913668">
              <a:lnSpc>
                <a:spcPct val="115000"/>
              </a:lnSpc>
              <a:spcAft>
                <a:spcPts val="600"/>
              </a:spcAft>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Enhanced Company Sick Pay</a:t>
            </a:r>
          </a:p>
          <a:p>
            <a:pPr marL="342626" indent="-342626" defTabSz="913668">
              <a:lnSpc>
                <a:spcPct val="115000"/>
              </a:lnSpc>
              <a:spcAft>
                <a:spcPts val="600"/>
              </a:spcAft>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Enhanced Family Friendly Leave (including Maternity Leave and Paternity Leave)</a:t>
            </a:r>
          </a:p>
          <a:p>
            <a:pPr marL="342626" indent="-342626" defTabSz="913668">
              <a:lnSpc>
                <a:spcPct val="115000"/>
              </a:lnSpc>
              <a:spcAft>
                <a:spcPts val="600"/>
              </a:spcAft>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Cycle-to-Work Scheme</a:t>
            </a:r>
          </a:p>
          <a:p>
            <a:pPr marL="310418" indent="-310418" defTabSz="913668">
              <a:lnSpc>
                <a:spcPct val="115000"/>
              </a:lnSpc>
              <a:spcAft>
                <a:spcPts val="544"/>
              </a:spcAft>
              <a:buFont typeface="Arial" panose="020B0604020202020204" pitchFamily="34" charset="0"/>
              <a:buChar char="•"/>
              <a:tabLst>
                <a:tab pos="413892" algn="l"/>
              </a:tabLst>
            </a:pPr>
            <a:r>
              <a:rPr lang="en-US" sz="1199" b="1"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Employee Assistance </a:t>
            </a:r>
            <a:r>
              <a:rPr lang="en-US" sz="1199" b="1" kern="100" dirty="0" err="1">
                <a:solidFill>
                  <a:prstClr val="black"/>
                </a:solidFill>
                <a:latin typeface="BrownStd Light" panose="00010400010101010101" pitchFamily="2" charset="0"/>
                <a:ea typeface="Aptos" panose="020B0004020202020204" pitchFamily="34" charset="0"/>
                <a:cs typeface="Times New Roman" panose="02020603050405020304" pitchFamily="18" charset="0"/>
              </a:rPr>
              <a:t>Programme</a:t>
            </a:r>
            <a:r>
              <a:rPr lang="en-US" sz="1199" b="1"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 (EAP)</a:t>
            </a: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 </a:t>
            </a:r>
            <a:r>
              <a:rPr lang="en-US" sz="1199" kern="100" dirty="0" err="1">
                <a:solidFill>
                  <a:prstClr val="black"/>
                </a:solidFill>
                <a:latin typeface="BrownStd Light" panose="00010400010101010101" pitchFamily="2" charset="0"/>
                <a:ea typeface="Aptos" panose="020B0004020202020204" pitchFamily="34" charset="0"/>
                <a:cs typeface="Times New Roman" panose="02020603050405020304" pitchFamily="18" charset="0"/>
              </a:rPr>
              <a:t>t</a:t>
            </a:r>
            <a:r>
              <a:rPr lang="en-US" sz="1086" kern="100" dirty="0" err="1">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rPr>
              <a:t>through</a:t>
            </a:r>
            <a:r>
              <a:rPr lang="en-US" sz="1086" kern="100" dirty="0">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rPr>
              <a:t> Pebble:</a:t>
            </a:r>
          </a:p>
          <a:p>
            <a:pPr marL="672575" lvl="1" indent="-258683" defTabSz="913668">
              <a:lnSpc>
                <a:spcPct val="115000"/>
              </a:lnSpc>
              <a:spcAft>
                <a:spcPts val="544"/>
              </a:spcAft>
              <a:buFont typeface="Courier New" panose="02070309020205020404" pitchFamily="49" charset="0"/>
              <a:buChar char="o"/>
            </a:pPr>
            <a:r>
              <a:rPr lang="en-US" sz="1086" kern="100" dirty="0">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rPr>
              <a:t>Confidential support available 24/7, 365 days a year for employees</a:t>
            </a:r>
          </a:p>
          <a:p>
            <a:pPr marL="672575" lvl="1" indent="-258683" defTabSz="913668">
              <a:lnSpc>
                <a:spcPct val="115000"/>
              </a:lnSpc>
              <a:spcAft>
                <a:spcPts val="544"/>
              </a:spcAft>
              <a:buFont typeface="Courier New" panose="02070309020205020404" pitchFamily="49" charset="0"/>
              <a:buChar char="o"/>
            </a:pPr>
            <a:r>
              <a:rPr lang="en-US" sz="1086" kern="100" dirty="0">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rPr>
              <a:t>Virtual GP &amp; digital physio</a:t>
            </a:r>
          </a:p>
          <a:p>
            <a:pPr marL="672575" lvl="1" indent="-258683" defTabSz="913668">
              <a:lnSpc>
                <a:spcPct val="115000"/>
              </a:lnSpc>
              <a:spcAft>
                <a:spcPts val="544"/>
              </a:spcAft>
              <a:buFont typeface="Courier New" panose="02070309020205020404" pitchFamily="49" charset="0"/>
              <a:buChar char="o"/>
            </a:pPr>
            <a:r>
              <a:rPr lang="en-US" sz="1086" kern="100" dirty="0">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rPr>
              <a:t>Wellbeing portal including videos, podcasts, and factsheets on topics such as sleep, diet and exercise</a:t>
            </a:r>
          </a:p>
        </p:txBody>
      </p:sp>
      <p:pic>
        <p:nvPicPr>
          <p:cNvPr id="26" name="Picture 25" descr="A red line drawing of a movie ticket&#10;&#10;AI-generated content may be incorrect.">
            <a:extLst>
              <a:ext uri="{FF2B5EF4-FFF2-40B4-BE49-F238E27FC236}">
                <a16:creationId xmlns:a16="http://schemas.microsoft.com/office/drawing/2014/main" id="{5539EE2A-275E-1B97-8087-0D7118934F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33475" y="1605341"/>
            <a:ext cx="1295013" cy="863341"/>
          </a:xfrm>
          <a:prstGeom prst="rect">
            <a:avLst/>
          </a:prstGeom>
        </p:spPr>
      </p:pic>
      <p:sp>
        <p:nvSpPr>
          <p:cNvPr id="15" name="TextBox 14">
            <a:extLst>
              <a:ext uri="{FF2B5EF4-FFF2-40B4-BE49-F238E27FC236}">
                <a16:creationId xmlns:a16="http://schemas.microsoft.com/office/drawing/2014/main" id="{584BDDCC-EF24-9DCF-F94B-617DD71B8953}"/>
              </a:ext>
            </a:extLst>
          </p:cNvPr>
          <p:cNvSpPr txBox="1"/>
          <p:nvPr/>
        </p:nvSpPr>
        <p:spPr>
          <a:xfrm>
            <a:off x="6047083" y="1194756"/>
            <a:ext cx="4197637" cy="1657973"/>
          </a:xfrm>
          <a:prstGeom prst="rect">
            <a:avLst/>
          </a:prstGeom>
          <a:noFill/>
        </p:spPr>
        <p:txBody>
          <a:bodyPr wrap="square">
            <a:spAutoFit/>
          </a:bodyPr>
          <a:lstStyle/>
          <a:p>
            <a:pPr defTabSz="913668">
              <a:lnSpc>
                <a:spcPct val="115000"/>
              </a:lnSpc>
              <a:spcAft>
                <a:spcPts val="799"/>
              </a:spcAft>
            </a:pPr>
            <a:r>
              <a:rPr lang="en-US" sz="1199" kern="100" dirty="0">
                <a:solidFill>
                  <a:srgbClr val="FF0000"/>
                </a:solidFill>
                <a:latin typeface="BrownStd Light" panose="00010400010101010101" pitchFamily="2" charset="0"/>
                <a:ea typeface="Aptos" panose="020B0004020202020204" pitchFamily="34" charset="0"/>
                <a:cs typeface="Times New Roman" panose="02020603050405020304" pitchFamily="18" charset="0"/>
              </a:rPr>
              <a:t>Seeing Our Performances</a:t>
            </a:r>
            <a:r>
              <a:rPr lang="en-US" sz="1199" b="1" kern="100" dirty="0">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rPr>
              <a:t> </a:t>
            </a:r>
            <a:endParaRPr lang="en-US" sz="1199" kern="100" dirty="0">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endParaRP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Complimentary tickets for ENO and selected London Coliseum performances</a:t>
            </a: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Staff rate for ENO performances</a:t>
            </a: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Complimentary tickets to talks, recitals and behind-the-scenes events</a:t>
            </a:r>
          </a:p>
        </p:txBody>
      </p:sp>
      <p:pic>
        <p:nvPicPr>
          <p:cNvPr id="29" name="Picture 28" descr="A red icon of a person and a graph&#10;&#10;AI-generated content may be incorrect.">
            <a:extLst>
              <a:ext uri="{FF2B5EF4-FFF2-40B4-BE49-F238E27FC236}">
                <a16:creationId xmlns:a16="http://schemas.microsoft.com/office/drawing/2014/main" id="{8ADDEC59-A077-1218-1DF7-DDCC15B8D4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17373" y="5604979"/>
            <a:ext cx="1294656" cy="863104"/>
          </a:xfrm>
          <a:prstGeom prst="rect">
            <a:avLst/>
          </a:prstGeom>
        </p:spPr>
      </p:pic>
      <p:sp>
        <p:nvSpPr>
          <p:cNvPr id="2" name="object 2">
            <a:extLst>
              <a:ext uri="{FF2B5EF4-FFF2-40B4-BE49-F238E27FC236}">
                <a16:creationId xmlns:a16="http://schemas.microsoft.com/office/drawing/2014/main" id="{E2FD3AC6-4DFD-3053-5272-F25BBF8131CB}"/>
              </a:ext>
            </a:extLst>
          </p:cNvPr>
          <p:cNvSpPr txBox="1"/>
          <p:nvPr/>
        </p:nvSpPr>
        <p:spPr>
          <a:xfrm>
            <a:off x="7851830" y="531556"/>
            <a:ext cx="1815211" cy="135692"/>
          </a:xfrm>
          <a:prstGeom prst="rect">
            <a:avLst/>
          </a:prstGeom>
        </p:spPr>
        <p:txBody>
          <a:bodyPr vert="horz" wrap="square" lIns="0" tIns="12689" rIns="0" bIns="0" rtlCol="0">
            <a:spAutoFit/>
          </a:bodyPr>
          <a:lstStyle/>
          <a:p>
            <a:pPr marL="12690" defTabSz="913668">
              <a:spcBef>
                <a:spcPts val="100"/>
              </a:spcBef>
            </a:pPr>
            <a:r>
              <a:rPr sz="799" kern="0" dirty="0">
                <a:solidFill>
                  <a:srgbClr val="75787A"/>
                </a:solidFill>
                <a:latin typeface="BrownStd Light"/>
                <a:cs typeface="BrownStd Light"/>
              </a:rPr>
              <a:t>English</a:t>
            </a:r>
            <a:r>
              <a:rPr sz="799" kern="0" spc="-25" dirty="0">
                <a:solidFill>
                  <a:srgbClr val="75787A"/>
                </a:solidFill>
                <a:latin typeface="BrownStd Light"/>
                <a:cs typeface="BrownStd Light"/>
              </a:rPr>
              <a:t> </a:t>
            </a:r>
            <a:r>
              <a:rPr sz="799" kern="0" dirty="0">
                <a:solidFill>
                  <a:srgbClr val="75787A"/>
                </a:solidFill>
                <a:latin typeface="BrownStd Light"/>
                <a:cs typeface="BrownStd Light"/>
              </a:rPr>
              <a:t>National</a:t>
            </a:r>
            <a:r>
              <a:rPr sz="799" kern="0" spc="-15" dirty="0">
                <a:solidFill>
                  <a:srgbClr val="75787A"/>
                </a:solidFill>
                <a:latin typeface="BrownStd Light"/>
                <a:cs typeface="BrownStd Light"/>
              </a:rPr>
              <a:t> </a:t>
            </a:r>
            <a:r>
              <a:rPr sz="799" kern="0" dirty="0">
                <a:solidFill>
                  <a:srgbClr val="75787A"/>
                </a:solidFill>
                <a:latin typeface="BrownStd Light"/>
                <a:cs typeface="BrownStd Light"/>
              </a:rPr>
              <a:t>Opera</a:t>
            </a:r>
            <a:r>
              <a:rPr sz="799" kern="0" spc="-30" dirty="0">
                <a:solidFill>
                  <a:srgbClr val="75787A"/>
                </a:solidFill>
                <a:latin typeface="BrownStd Light"/>
                <a:cs typeface="BrownStd Light"/>
              </a:rPr>
              <a:t> </a:t>
            </a:r>
            <a:r>
              <a:rPr sz="799" kern="0" spc="-10" dirty="0">
                <a:solidFill>
                  <a:srgbClr val="75787A"/>
                </a:solidFill>
                <a:latin typeface="BrownStd Light"/>
                <a:cs typeface="BrownStd Light"/>
              </a:rPr>
              <a:t>Candidate</a:t>
            </a:r>
            <a:r>
              <a:rPr sz="799" kern="0" spc="-75" dirty="0">
                <a:solidFill>
                  <a:srgbClr val="75787A"/>
                </a:solidFill>
                <a:latin typeface="BrownStd Light"/>
                <a:cs typeface="BrownStd Light"/>
              </a:rPr>
              <a:t> </a:t>
            </a:r>
            <a:r>
              <a:rPr sz="799" kern="0" spc="-20" dirty="0">
                <a:solidFill>
                  <a:srgbClr val="75787A"/>
                </a:solidFill>
                <a:latin typeface="BrownStd Light"/>
                <a:cs typeface="BrownStd Light"/>
              </a:rPr>
              <a:t>Pack</a:t>
            </a:r>
            <a:endParaRPr sz="799" kern="0">
              <a:solidFill>
                <a:sysClr val="windowText" lastClr="000000"/>
              </a:solidFill>
              <a:latin typeface="BrownStd Light"/>
              <a:cs typeface="BrownStd Light"/>
            </a:endParaRPr>
          </a:p>
        </p:txBody>
      </p:sp>
      <p:sp>
        <p:nvSpPr>
          <p:cNvPr id="3" name="object 3">
            <a:extLst>
              <a:ext uri="{FF2B5EF4-FFF2-40B4-BE49-F238E27FC236}">
                <a16:creationId xmlns:a16="http://schemas.microsoft.com/office/drawing/2014/main" id="{D1DE43F8-B7DF-91F4-2775-E25D9A38A566}"/>
              </a:ext>
            </a:extLst>
          </p:cNvPr>
          <p:cNvSpPr txBox="1"/>
          <p:nvPr/>
        </p:nvSpPr>
        <p:spPr>
          <a:xfrm>
            <a:off x="588297" y="2742241"/>
            <a:ext cx="604524" cy="4402894"/>
          </a:xfrm>
          <a:prstGeom prst="rect">
            <a:avLst/>
          </a:prstGeom>
        </p:spPr>
        <p:txBody>
          <a:bodyPr vert="vert270" wrap="square" lIns="0" tIns="0" rIns="0" bIns="0" rtlCol="0">
            <a:spAutoFit/>
          </a:bodyPr>
          <a:lstStyle/>
          <a:p>
            <a:pPr marL="12690" defTabSz="913668">
              <a:lnSpc>
                <a:spcPts val="4656"/>
              </a:lnSpc>
            </a:pPr>
            <a:r>
              <a:rPr lang="en-US" sz="4796" kern="0" spc="-195" dirty="0">
                <a:solidFill>
                  <a:srgbClr val="EE3340"/>
                </a:solidFill>
                <a:latin typeface="BrownStd Light"/>
                <a:cs typeface="BrownStd Light"/>
              </a:rPr>
              <a:t>Encore Extras</a:t>
            </a:r>
            <a:endParaRPr sz="4796" kern="0" dirty="0">
              <a:solidFill>
                <a:sysClr val="windowText" lastClr="000000"/>
              </a:solidFill>
              <a:latin typeface="BrownStd Light"/>
              <a:cs typeface="BrownStd Light"/>
            </a:endParaRPr>
          </a:p>
        </p:txBody>
      </p:sp>
      <p:sp>
        <p:nvSpPr>
          <p:cNvPr id="4" name="object 4">
            <a:extLst>
              <a:ext uri="{FF2B5EF4-FFF2-40B4-BE49-F238E27FC236}">
                <a16:creationId xmlns:a16="http://schemas.microsoft.com/office/drawing/2014/main" id="{605A1D7C-4240-E010-8705-4825B79A7EDE}"/>
              </a:ext>
            </a:extLst>
          </p:cNvPr>
          <p:cNvSpPr/>
          <p:nvPr/>
        </p:nvSpPr>
        <p:spPr>
          <a:xfrm>
            <a:off x="588296" y="575587"/>
            <a:ext cx="234753" cy="319772"/>
          </a:xfrm>
          <a:custGeom>
            <a:avLst/>
            <a:gdLst/>
            <a:ahLst/>
            <a:cxnLst/>
            <a:rect l="l" t="t" r="r" b="b"/>
            <a:pathLst>
              <a:path w="234950" h="320040">
                <a:moveTo>
                  <a:pt x="234734" y="298450"/>
                </a:moveTo>
                <a:lnTo>
                  <a:pt x="22504" y="298450"/>
                </a:lnTo>
                <a:lnTo>
                  <a:pt x="22504" y="160020"/>
                </a:lnTo>
                <a:lnTo>
                  <a:pt x="213398" y="160020"/>
                </a:lnTo>
                <a:lnTo>
                  <a:pt x="213398" y="138430"/>
                </a:lnTo>
                <a:lnTo>
                  <a:pt x="22504" y="138430"/>
                </a:lnTo>
                <a:lnTo>
                  <a:pt x="22504" y="21590"/>
                </a:lnTo>
                <a:lnTo>
                  <a:pt x="227660" y="21590"/>
                </a:lnTo>
                <a:lnTo>
                  <a:pt x="227660" y="0"/>
                </a:lnTo>
                <a:lnTo>
                  <a:pt x="0" y="0"/>
                </a:lnTo>
                <a:lnTo>
                  <a:pt x="0" y="21590"/>
                </a:lnTo>
                <a:lnTo>
                  <a:pt x="0" y="138430"/>
                </a:lnTo>
                <a:lnTo>
                  <a:pt x="0" y="160020"/>
                </a:lnTo>
                <a:lnTo>
                  <a:pt x="0" y="298450"/>
                </a:lnTo>
                <a:lnTo>
                  <a:pt x="0" y="320040"/>
                </a:lnTo>
                <a:lnTo>
                  <a:pt x="234734" y="320040"/>
                </a:lnTo>
                <a:lnTo>
                  <a:pt x="234734" y="298450"/>
                </a:lnTo>
                <a:close/>
              </a:path>
            </a:pathLst>
          </a:custGeom>
          <a:solidFill>
            <a:srgbClr val="EE3340"/>
          </a:solidFill>
        </p:spPr>
        <p:txBody>
          <a:bodyPr wrap="square" lIns="0" tIns="0" rIns="0" bIns="0" rtlCol="0"/>
          <a:lstStyle/>
          <a:p>
            <a:pPr defTabSz="913668"/>
            <a:endParaRPr sz="1799" kern="0">
              <a:solidFill>
                <a:sysClr val="windowText" lastClr="000000"/>
              </a:solidFill>
            </a:endParaRPr>
          </a:p>
        </p:txBody>
      </p:sp>
      <p:sp>
        <p:nvSpPr>
          <p:cNvPr id="5" name="object 5">
            <a:extLst>
              <a:ext uri="{FF2B5EF4-FFF2-40B4-BE49-F238E27FC236}">
                <a16:creationId xmlns:a16="http://schemas.microsoft.com/office/drawing/2014/main" id="{047708ED-E08A-2615-6E5B-0CA117392CA2}"/>
              </a:ext>
            </a:extLst>
          </p:cNvPr>
          <p:cNvSpPr/>
          <p:nvPr/>
        </p:nvSpPr>
        <p:spPr>
          <a:xfrm>
            <a:off x="543530" y="961357"/>
            <a:ext cx="643984" cy="643984"/>
          </a:xfrm>
          <a:custGeom>
            <a:avLst/>
            <a:gdLst/>
            <a:ahLst/>
            <a:cxnLst/>
            <a:rect l="l" t="t" r="r" b="b"/>
            <a:pathLst>
              <a:path w="644525" h="644525">
                <a:moveTo>
                  <a:pt x="644448" y="321932"/>
                </a:moveTo>
                <a:lnTo>
                  <a:pt x="640956" y="274434"/>
                </a:lnTo>
                <a:lnTo>
                  <a:pt x="630809" y="228968"/>
                </a:lnTo>
                <a:lnTo>
                  <a:pt x="623125" y="208813"/>
                </a:lnTo>
                <a:lnTo>
                  <a:pt x="623125" y="321932"/>
                </a:lnTo>
                <a:lnTo>
                  <a:pt x="619175" y="370827"/>
                </a:lnTo>
                <a:lnTo>
                  <a:pt x="607783" y="417055"/>
                </a:lnTo>
                <a:lnTo>
                  <a:pt x="589534" y="460235"/>
                </a:lnTo>
                <a:lnTo>
                  <a:pt x="565061" y="499605"/>
                </a:lnTo>
                <a:lnTo>
                  <a:pt x="534987" y="534657"/>
                </a:lnTo>
                <a:lnTo>
                  <a:pt x="499922" y="564629"/>
                </a:lnTo>
                <a:lnTo>
                  <a:pt x="460502" y="589140"/>
                </a:lnTo>
                <a:lnTo>
                  <a:pt x="417322" y="607428"/>
                </a:lnTo>
                <a:lnTo>
                  <a:pt x="371030" y="618731"/>
                </a:lnTo>
                <a:lnTo>
                  <a:pt x="322224" y="622668"/>
                </a:lnTo>
                <a:lnTo>
                  <a:pt x="273418" y="618731"/>
                </a:lnTo>
                <a:lnTo>
                  <a:pt x="227114" y="607428"/>
                </a:lnTo>
                <a:lnTo>
                  <a:pt x="183946" y="589140"/>
                </a:lnTo>
                <a:lnTo>
                  <a:pt x="144526" y="564629"/>
                </a:lnTo>
                <a:lnTo>
                  <a:pt x="109461" y="534657"/>
                </a:lnTo>
                <a:lnTo>
                  <a:pt x="79387" y="499605"/>
                </a:lnTo>
                <a:lnTo>
                  <a:pt x="54914" y="460235"/>
                </a:lnTo>
                <a:lnTo>
                  <a:pt x="36664" y="417055"/>
                </a:lnTo>
                <a:lnTo>
                  <a:pt x="25260" y="370827"/>
                </a:lnTo>
                <a:lnTo>
                  <a:pt x="21323" y="321932"/>
                </a:lnTo>
                <a:lnTo>
                  <a:pt x="25260" y="273164"/>
                </a:lnTo>
                <a:lnTo>
                  <a:pt x="36664" y="226936"/>
                </a:lnTo>
                <a:lnTo>
                  <a:pt x="54914" y="183756"/>
                </a:lnTo>
                <a:lnTo>
                  <a:pt x="79387" y="144386"/>
                </a:lnTo>
                <a:lnTo>
                  <a:pt x="109461" y="109334"/>
                </a:lnTo>
                <a:lnTo>
                  <a:pt x="144526" y="79248"/>
                </a:lnTo>
                <a:lnTo>
                  <a:pt x="183946" y="54851"/>
                </a:lnTo>
                <a:lnTo>
                  <a:pt x="227114" y="36576"/>
                </a:lnTo>
                <a:lnTo>
                  <a:pt x="273418" y="25273"/>
                </a:lnTo>
                <a:lnTo>
                  <a:pt x="322224" y="21323"/>
                </a:lnTo>
                <a:lnTo>
                  <a:pt x="371030" y="25273"/>
                </a:lnTo>
                <a:lnTo>
                  <a:pt x="417322" y="36576"/>
                </a:lnTo>
                <a:lnTo>
                  <a:pt x="460502" y="54851"/>
                </a:lnTo>
                <a:lnTo>
                  <a:pt x="499922" y="79248"/>
                </a:lnTo>
                <a:lnTo>
                  <a:pt x="534987" y="109334"/>
                </a:lnTo>
                <a:lnTo>
                  <a:pt x="565061" y="144386"/>
                </a:lnTo>
                <a:lnTo>
                  <a:pt x="589534" y="183756"/>
                </a:lnTo>
                <a:lnTo>
                  <a:pt x="607783" y="226936"/>
                </a:lnTo>
                <a:lnTo>
                  <a:pt x="619175" y="273164"/>
                </a:lnTo>
                <a:lnTo>
                  <a:pt x="623125" y="321932"/>
                </a:lnTo>
                <a:lnTo>
                  <a:pt x="623125" y="208813"/>
                </a:lnTo>
                <a:lnTo>
                  <a:pt x="592531" y="146672"/>
                </a:lnTo>
                <a:lnTo>
                  <a:pt x="565416" y="110731"/>
                </a:lnTo>
                <a:lnTo>
                  <a:pt x="533628" y="78981"/>
                </a:lnTo>
                <a:lnTo>
                  <a:pt x="497674" y="51803"/>
                </a:lnTo>
                <a:lnTo>
                  <a:pt x="458063" y="29832"/>
                </a:lnTo>
                <a:lnTo>
                  <a:pt x="435483" y="21323"/>
                </a:lnTo>
                <a:lnTo>
                  <a:pt x="415290" y="13576"/>
                </a:lnTo>
                <a:lnTo>
                  <a:pt x="369836" y="3416"/>
                </a:lnTo>
                <a:lnTo>
                  <a:pt x="322224" y="0"/>
                </a:lnTo>
                <a:lnTo>
                  <a:pt x="274599" y="3416"/>
                </a:lnTo>
                <a:lnTo>
                  <a:pt x="229158" y="13576"/>
                </a:lnTo>
                <a:lnTo>
                  <a:pt x="186385" y="29832"/>
                </a:lnTo>
                <a:lnTo>
                  <a:pt x="146773" y="51803"/>
                </a:lnTo>
                <a:lnTo>
                  <a:pt x="110820" y="78981"/>
                </a:lnTo>
                <a:lnTo>
                  <a:pt x="79032" y="110731"/>
                </a:lnTo>
                <a:lnTo>
                  <a:pt x="51904" y="146672"/>
                </a:lnTo>
                <a:lnTo>
                  <a:pt x="29946" y="186169"/>
                </a:lnTo>
                <a:lnTo>
                  <a:pt x="13639" y="228968"/>
                </a:lnTo>
                <a:lnTo>
                  <a:pt x="3492" y="274434"/>
                </a:lnTo>
                <a:lnTo>
                  <a:pt x="0" y="321932"/>
                </a:lnTo>
                <a:lnTo>
                  <a:pt x="3492" y="369557"/>
                </a:lnTo>
                <a:lnTo>
                  <a:pt x="13639" y="415023"/>
                </a:lnTo>
                <a:lnTo>
                  <a:pt x="29946" y="457695"/>
                </a:lnTo>
                <a:lnTo>
                  <a:pt x="51904" y="497319"/>
                </a:lnTo>
                <a:lnTo>
                  <a:pt x="79032" y="533260"/>
                </a:lnTo>
                <a:lnTo>
                  <a:pt x="110820" y="565010"/>
                </a:lnTo>
                <a:lnTo>
                  <a:pt x="146773" y="592188"/>
                </a:lnTo>
                <a:lnTo>
                  <a:pt x="186385" y="614159"/>
                </a:lnTo>
                <a:lnTo>
                  <a:pt x="229158" y="630415"/>
                </a:lnTo>
                <a:lnTo>
                  <a:pt x="274599" y="640575"/>
                </a:lnTo>
                <a:lnTo>
                  <a:pt x="322224" y="644004"/>
                </a:lnTo>
                <a:lnTo>
                  <a:pt x="369836" y="640575"/>
                </a:lnTo>
                <a:lnTo>
                  <a:pt x="415290" y="630415"/>
                </a:lnTo>
                <a:lnTo>
                  <a:pt x="497674" y="592188"/>
                </a:lnTo>
                <a:lnTo>
                  <a:pt x="533628" y="565010"/>
                </a:lnTo>
                <a:lnTo>
                  <a:pt x="565416" y="533260"/>
                </a:lnTo>
                <a:lnTo>
                  <a:pt x="592531" y="497319"/>
                </a:lnTo>
                <a:lnTo>
                  <a:pt x="614502" y="457695"/>
                </a:lnTo>
                <a:lnTo>
                  <a:pt x="630809" y="415023"/>
                </a:lnTo>
                <a:lnTo>
                  <a:pt x="640956" y="369557"/>
                </a:lnTo>
                <a:lnTo>
                  <a:pt x="644448" y="321932"/>
                </a:lnTo>
                <a:close/>
              </a:path>
            </a:pathLst>
          </a:custGeom>
          <a:solidFill>
            <a:srgbClr val="EE3340"/>
          </a:solidFill>
        </p:spPr>
        <p:txBody>
          <a:bodyPr wrap="square" lIns="0" tIns="0" rIns="0" bIns="0" rtlCol="0"/>
          <a:lstStyle/>
          <a:p>
            <a:pPr defTabSz="913668"/>
            <a:endParaRPr sz="1799" kern="0">
              <a:solidFill>
                <a:sysClr val="windowText" lastClr="000000"/>
              </a:solidFill>
            </a:endParaRPr>
          </a:p>
        </p:txBody>
      </p:sp>
      <p:sp>
        <p:nvSpPr>
          <p:cNvPr id="6" name="object 6">
            <a:extLst>
              <a:ext uri="{FF2B5EF4-FFF2-40B4-BE49-F238E27FC236}">
                <a16:creationId xmlns:a16="http://schemas.microsoft.com/office/drawing/2014/main" id="{DE89C3DA-500A-C5F3-9D97-19457CEAF6C2}"/>
              </a:ext>
            </a:extLst>
          </p:cNvPr>
          <p:cNvSpPr/>
          <p:nvPr/>
        </p:nvSpPr>
        <p:spPr>
          <a:xfrm>
            <a:off x="886687" y="575587"/>
            <a:ext cx="256325" cy="319772"/>
          </a:xfrm>
          <a:custGeom>
            <a:avLst/>
            <a:gdLst/>
            <a:ahLst/>
            <a:cxnLst/>
            <a:rect l="l" t="t" r="r" b="b"/>
            <a:pathLst>
              <a:path w="256540" h="320040">
                <a:moveTo>
                  <a:pt x="256197" y="38"/>
                </a:moveTo>
                <a:lnTo>
                  <a:pt x="234810" y="38"/>
                </a:lnTo>
                <a:lnTo>
                  <a:pt x="234810" y="285496"/>
                </a:lnTo>
                <a:lnTo>
                  <a:pt x="46748" y="33909"/>
                </a:lnTo>
                <a:lnTo>
                  <a:pt x="21450" y="0"/>
                </a:lnTo>
                <a:lnTo>
                  <a:pt x="0" y="0"/>
                </a:lnTo>
                <a:lnTo>
                  <a:pt x="0" y="319913"/>
                </a:lnTo>
                <a:lnTo>
                  <a:pt x="21450" y="319913"/>
                </a:lnTo>
                <a:lnTo>
                  <a:pt x="21450" y="33909"/>
                </a:lnTo>
                <a:lnTo>
                  <a:pt x="235140" y="319913"/>
                </a:lnTo>
                <a:lnTo>
                  <a:pt x="256197" y="319913"/>
                </a:lnTo>
                <a:lnTo>
                  <a:pt x="256197" y="285496"/>
                </a:lnTo>
                <a:lnTo>
                  <a:pt x="256197" y="38"/>
                </a:lnTo>
                <a:close/>
              </a:path>
            </a:pathLst>
          </a:custGeom>
          <a:solidFill>
            <a:srgbClr val="EE3340"/>
          </a:solidFill>
        </p:spPr>
        <p:txBody>
          <a:bodyPr wrap="square" lIns="0" tIns="0" rIns="0" bIns="0" rtlCol="0"/>
          <a:lstStyle/>
          <a:p>
            <a:pPr defTabSz="913668"/>
            <a:endParaRPr sz="1799" kern="0">
              <a:solidFill>
                <a:sysClr val="windowText" lastClr="000000"/>
              </a:solidFill>
            </a:endParaRPr>
          </a:p>
        </p:txBody>
      </p:sp>
      <p:sp>
        <p:nvSpPr>
          <p:cNvPr id="10" name="TextBox 9">
            <a:extLst>
              <a:ext uri="{FF2B5EF4-FFF2-40B4-BE49-F238E27FC236}">
                <a16:creationId xmlns:a16="http://schemas.microsoft.com/office/drawing/2014/main" id="{D11BB690-1078-704A-D595-FFAA0E4F4A38}"/>
              </a:ext>
            </a:extLst>
          </p:cNvPr>
          <p:cNvSpPr txBox="1"/>
          <p:nvPr/>
        </p:nvSpPr>
        <p:spPr>
          <a:xfrm>
            <a:off x="1733240" y="700119"/>
            <a:ext cx="8572457" cy="509712"/>
          </a:xfrm>
          <a:prstGeom prst="rect">
            <a:avLst/>
          </a:prstGeom>
          <a:noFill/>
        </p:spPr>
        <p:txBody>
          <a:bodyPr wrap="square">
            <a:spAutoFit/>
          </a:bodyPr>
          <a:lstStyle/>
          <a:p>
            <a:pPr defTabSz="913668">
              <a:lnSpc>
                <a:spcPct val="115000"/>
              </a:lnSpc>
              <a:spcAft>
                <a:spcPts val="799"/>
              </a:spcAf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At the ENO, our people play a vital role in helping us create extraordinary encounters with opera and beyond, so it’s just as important that we reward people beyond their salary to recognise their contributions.</a:t>
            </a:r>
          </a:p>
        </p:txBody>
      </p:sp>
      <p:sp>
        <p:nvSpPr>
          <p:cNvPr id="12" name="TextBox 11">
            <a:extLst>
              <a:ext uri="{FF2B5EF4-FFF2-40B4-BE49-F238E27FC236}">
                <a16:creationId xmlns:a16="http://schemas.microsoft.com/office/drawing/2014/main" id="{C5C69BFA-63F4-F506-7A22-6CEFFCEA0B27}"/>
              </a:ext>
            </a:extLst>
          </p:cNvPr>
          <p:cNvSpPr txBox="1"/>
          <p:nvPr/>
        </p:nvSpPr>
        <p:spPr>
          <a:xfrm>
            <a:off x="1733239" y="5286461"/>
            <a:ext cx="3502259" cy="1529840"/>
          </a:xfrm>
          <a:prstGeom prst="rect">
            <a:avLst/>
          </a:prstGeom>
          <a:noFill/>
        </p:spPr>
        <p:txBody>
          <a:bodyPr wrap="square">
            <a:spAutoFit/>
          </a:bodyPr>
          <a:lstStyle/>
          <a:p>
            <a:pPr defTabSz="913668">
              <a:lnSpc>
                <a:spcPct val="115000"/>
              </a:lnSpc>
              <a:spcAft>
                <a:spcPts val="799"/>
              </a:spcAft>
            </a:pPr>
            <a:r>
              <a:rPr lang="en-US" sz="1199" kern="100" dirty="0">
                <a:solidFill>
                  <a:srgbClr val="FF0000"/>
                </a:solidFill>
                <a:latin typeface="BrownStd Light" panose="00010400010101010101" pitchFamily="2" charset="0"/>
                <a:ea typeface="Aptos" panose="020B0004020202020204" pitchFamily="34" charset="0"/>
                <a:cs typeface="Times New Roman" panose="02020603050405020304" pitchFamily="18" charset="0"/>
              </a:rPr>
              <a:t>Your Professional Development</a:t>
            </a:r>
          </a:p>
          <a:p>
            <a:pPr marL="171313" indent="-171313" defTabSz="913668">
              <a:lnSpc>
                <a:spcPct val="115000"/>
              </a:lnSpc>
              <a:spcAft>
                <a:spcPts val="600"/>
              </a:spcAft>
              <a:buFont typeface="Arial" panose="020B0604020202020204" pitchFamily="34" charset="0"/>
              <a:buChar char="•"/>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Annual Professional Development Review to support your personal and career ambitions and achievements</a:t>
            </a:r>
          </a:p>
          <a:p>
            <a:pPr marL="171313" indent="-171313" defTabSz="913668">
              <a:lnSpc>
                <a:spcPct val="115000"/>
              </a:lnSpc>
              <a:spcAft>
                <a:spcPts val="600"/>
              </a:spcAft>
              <a:buFont typeface="Arial" panose="020B0604020202020204" pitchFamily="34" charset="0"/>
              <a:buChar char="•"/>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Opportunities for Sabbatical leave to invest in your learning, wellbeing and career goals</a:t>
            </a:r>
          </a:p>
        </p:txBody>
      </p:sp>
      <p:sp>
        <p:nvSpPr>
          <p:cNvPr id="19" name="TextBox 18">
            <a:extLst>
              <a:ext uri="{FF2B5EF4-FFF2-40B4-BE49-F238E27FC236}">
                <a16:creationId xmlns:a16="http://schemas.microsoft.com/office/drawing/2014/main" id="{86BBCD81-09C5-5E1C-F53C-6035E9C83009}"/>
              </a:ext>
            </a:extLst>
          </p:cNvPr>
          <p:cNvSpPr txBox="1"/>
          <p:nvPr/>
        </p:nvSpPr>
        <p:spPr>
          <a:xfrm>
            <a:off x="6030115" y="2806425"/>
            <a:ext cx="3901175" cy="2320163"/>
          </a:xfrm>
          <a:prstGeom prst="rect">
            <a:avLst/>
          </a:prstGeom>
          <a:noFill/>
        </p:spPr>
        <p:txBody>
          <a:bodyPr wrap="square">
            <a:spAutoFit/>
          </a:bodyPr>
          <a:lstStyle/>
          <a:p>
            <a:pPr defTabSz="913668">
              <a:lnSpc>
                <a:spcPct val="115000"/>
              </a:lnSpc>
              <a:spcAft>
                <a:spcPts val="799"/>
              </a:spcAft>
            </a:pPr>
            <a:r>
              <a:rPr lang="en-US" sz="1199" kern="100" dirty="0">
                <a:solidFill>
                  <a:srgbClr val="FF0000"/>
                </a:solidFill>
                <a:latin typeface="BrownStd Light" panose="00010400010101010101" pitchFamily="2" charset="0"/>
                <a:ea typeface="Aptos" panose="020B0004020202020204" pitchFamily="34" charset="0"/>
                <a:cs typeface="Times New Roman" panose="02020603050405020304" pitchFamily="18" charset="0"/>
              </a:rPr>
              <a:t>Managing Money</a:t>
            </a: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Salary Sacrifice pension scheme with </a:t>
            </a:r>
            <a:r>
              <a:rPr lang="en-US" sz="1199" kern="100" dirty="0" err="1">
                <a:solidFill>
                  <a:prstClr val="black"/>
                </a:solidFill>
                <a:latin typeface="BrownStd Light" panose="00010400010101010101" pitchFamily="2" charset="0"/>
                <a:ea typeface="Aptos" panose="020B0004020202020204" pitchFamily="34" charset="0"/>
                <a:cs typeface="Times New Roman" panose="02020603050405020304" pitchFamily="18" charset="0"/>
              </a:rPr>
              <a:t>Natwest</a:t>
            </a: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 Cushon</a:t>
            </a: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Interest-free travel season ticket loans</a:t>
            </a: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Annual pay review</a:t>
            </a: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Discounts across various categories including: Travel, Wellness and Fitness, Electronics, Accessories, Food &amp; Drink and many more through Pebble</a:t>
            </a:r>
            <a:endParaRPr lang="en-US" sz="1199" kern="0" dirty="0">
              <a:solidFill>
                <a:prstClr val="black"/>
              </a:solidFill>
              <a:latin typeface="BrownStd Light" panose="00010400010101010101" pitchFamily="2" charset="0"/>
            </a:endParaRPr>
          </a:p>
        </p:txBody>
      </p:sp>
      <p:sp>
        <p:nvSpPr>
          <p:cNvPr id="28" name="TextBox 27">
            <a:extLst>
              <a:ext uri="{FF2B5EF4-FFF2-40B4-BE49-F238E27FC236}">
                <a16:creationId xmlns:a16="http://schemas.microsoft.com/office/drawing/2014/main" id="{0A234EBC-1C93-36CE-A797-ECBC3A3EDADE}"/>
              </a:ext>
            </a:extLst>
          </p:cNvPr>
          <p:cNvSpPr txBox="1"/>
          <p:nvPr/>
        </p:nvSpPr>
        <p:spPr>
          <a:xfrm>
            <a:off x="6224748" y="5208659"/>
            <a:ext cx="3901174" cy="1568343"/>
          </a:xfrm>
          <a:prstGeom prst="rect">
            <a:avLst/>
          </a:prstGeom>
          <a:noFill/>
        </p:spPr>
        <p:txBody>
          <a:bodyPr wrap="square">
            <a:spAutoFit/>
          </a:bodyPr>
          <a:lstStyle/>
          <a:p>
            <a:pPr defTabSz="913668"/>
            <a:r>
              <a:rPr lang="en-US" sz="1599" b="1" kern="0" dirty="0">
                <a:solidFill>
                  <a:srgbClr val="FF0000"/>
                </a:solidFill>
                <a:latin typeface="BrownStd Light" panose="00010400010101010101" pitchFamily="2" charset="0"/>
              </a:rPr>
              <a:t>“The variety of what we do is  amazing, from drinks receptions  and garden parties, to opportunities  to see performances from Stage,  Prompt or the Flys - every day is  different and exciting!”</a:t>
            </a:r>
          </a:p>
        </p:txBody>
      </p:sp>
      <p:sp>
        <p:nvSpPr>
          <p:cNvPr id="16" name="TextBox 15">
            <a:extLst>
              <a:ext uri="{FF2B5EF4-FFF2-40B4-BE49-F238E27FC236}">
                <a16:creationId xmlns:a16="http://schemas.microsoft.com/office/drawing/2014/main" id="{D7BA017B-3242-4E75-E347-2D1DFCBF17C0}"/>
              </a:ext>
            </a:extLst>
          </p:cNvPr>
          <p:cNvSpPr txBox="1"/>
          <p:nvPr/>
        </p:nvSpPr>
        <p:spPr>
          <a:xfrm>
            <a:off x="2901151" y="6824101"/>
            <a:ext cx="5963270" cy="282404"/>
          </a:xfrm>
          <a:prstGeom prst="rect">
            <a:avLst/>
          </a:prstGeom>
          <a:noFill/>
        </p:spPr>
        <p:txBody>
          <a:bodyPr wrap="square" rtlCol="0">
            <a:spAutoFit/>
          </a:bodyPr>
          <a:lstStyle/>
          <a:p>
            <a:pPr defTabSz="913668"/>
            <a:r>
              <a:rPr lang="en-US" sz="1199" b="1" i="1" kern="0" dirty="0">
                <a:solidFill>
                  <a:sysClr val="windowText" lastClr="000000"/>
                </a:solidFill>
                <a:latin typeface="BrownStd Light" panose="00010400010101010101" pitchFamily="2" charset="0"/>
              </a:rPr>
              <a:t>Please note that some of these extras vary depending on contract type or duration</a:t>
            </a:r>
            <a:r>
              <a:rPr lang="en-US" sz="1199" i="1" kern="0" dirty="0">
                <a:solidFill>
                  <a:sysClr val="windowText" lastClr="000000"/>
                </a:solidFill>
              </a:rPr>
              <a:t>.</a:t>
            </a:r>
          </a:p>
        </p:txBody>
      </p:sp>
    </p:spTree>
    <p:extLst>
      <p:ext uri="{BB962C8B-B14F-4D97-AF65-F5344CB8AC3E}">
        <p14:creationId xmlns:p14="http://schemas.microsoft.com/office/powerpoint/2010/main" val="2513584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1E187-C0C0-DD0A-CDD9-206ED3407E3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1C2E161-C4C7-2356-97E9-D47A25E9AFBB}"/>
              </a:ext>
            </a:extLst>
          </p:cNvPr>
          <p:cNvSpPr txBox="1"/>
          <p:nvPr/>
        </p:nvSpPr>
        <p:spPr>
          <a:xfrm>
            <a:off x="7851199" y="540627"/>
            <a:ext cx="1880560" cy="135821"/>
          </a:xfrm>
          <a:prstGeom prst="rect">
            <a:avLst/>
          </a:prstGeom>
        </p:spPr>
        <p:txBody>
          <a:bodyPr vert="horz" wrap="square" lIns="0" tIns="12689" rIns="0" bIns="0" rtlCol="0">
            <a:spAutoFit/>
          </a:bodyPr>
          <a:lstStyle/>
          <a:p>
            <a:pPr marL="12690" defTabSz="913668">
              <a:spcBef>
                <a:spcPts val="100"/>
              </a:spcBef>
            </a:pPr>
            <a:r>
              <a:rPr lang="en-GB" sz="799" b="1" kern="0" dirty="0">
                <a:solidFill>
                  <a:srgbClr val="75787B"/>
                </a:solidFill>
                <a:latin typeface="BrownStd Light" pitchFamily="2" charset="77"/>
                <a:cs typeface="BrownPro"/>
              </a:rPr>
              <a:t>English National </a:t>
            </a:r>
            <a:r>
              <a:rPr lang="en-GB" sz="799" b="1" kern="0" spc="-5" dirty="0">
                <a:solidFill>
                  <a:srgbClr val="75787B"/>
                </a:solidFill>
                <a:latin typeface="BrownStd Light" pitchFamily="2" charset="77"/>
                <a:cs typeface="BrownPro"/>
              </a:rPr>
              <a:t>Opera </a:t>
            </a:r>
            <a:r>
              <a:rPr lang="en-GB" sz="799" kern="0" spc="-5" dirty="0">
                <a:solidFill>
                  <a:srgbClr val="75787B"/>
                </a:solidFill>
                <a:latin typeface="BrownStd Light" pitchFamily="2" charset="77"/>
                <a:cs typeface="BrownPro-Light"/>
              </a:rPr>
              <a:t>Candidate</a:t>
            </a:r>
            <a:r>
              <a:rPr lang="en-GB" sz="799" kern="0" spc="-40" dirty="0">
                <a:solidFill>
                  <a:srgbClr val="75787B"/>
                </a:solidFill>
                <a:latin typeface="BrownStd Light" pitchFamily="2" charset="77"/>
                <a:cs typeface="BrownPro-Light"/>
              </a:rPr>
              <a:t> </a:t>
            </a:r>
            <a:r>
              <a:rPr lang="en-GB" sz="799" kern="0" spc="-15" dirty="0">
                <a:solidFill>
                  <a:srgbClr val="75787B"/>
                </a:solidFill>
                <a:latin typeface="BrownStd Light" pitchFamily="2" charset="77"/>
                <a:cs typeface="BrownPro-Light"/>
              </a:rPr>
              <a:t>Pack</a:t>
            </a:r>
            <a:endParaRPr lang="en-GB" sz="799" kern="0" dirty="0">
              <a:solidFill>
                <a:sysClr val="windowText" lastClr="000000"/>
              </a:solidFill>
              <a:latin typeface="BrownStd Light" pitchFamily="2" charset="77"/>
              <a:cs typeface="BrownPro-Light"/>
            </a:endParaRPr>
          </a:p>
        </p:txBody>
      </p:sp>
      <p:sp>
        <p:nvSpPr>
          <p:cNvPr id="4" name="object 4">
            <a:extLst>
              <a:ext uri="{FF2B5EF4-FFF2-40B4-BE49-F238E27FC236}">
                <a16:creationId xmlns:a16="http://schemas.microsoft.com/office/drawing/2014/main" id="{7E150D50-BEFD-0723-C91E-38CC8612E12B}"/>
              </a:ext>
            </a:extLst>
          </p:cNvPr>
          <p:cNvSpPr txBox="1"/>
          <p:nvPr/>
        </p:nvSpPr>
        <p:spPr>
          <a:xfrm>
            <a:off x="1622115" y="894977"/>
            <a:ext cx="6465483" cy="241723"/>
          </a:xfrm>
          <a:prstGeom prst="rect">
            <a:avLst/>
          </a:prstGeom>
        </p:spPr>
        <p:txBody>
          <a:bodyPr vert="horz" wrap="square" lIns="0" tIns="39971" rIns="0" bIns="0" rtlCol="0">
            <a:spAutoFit/>
          </a:bodyPr>
          <a:lstStyle/>
          <a:p>
            <a:pPr marL="12690" marR="5076" defTabSz="913668">
              <a:lnSpc>
                <a:spcPts val="1479"/>
              </a:lnSpc>
              <a:spcBef>
                <a:spcPts val="315"/>
              </a:spcBef>
            </a:pPr>
            <a:r>
              <a:rPr lang="en-GB" sz="1799" kern="0" dirty="0">
                <a:solidFill>
                  <a:srgbClr val="FF0000"/>
                </a:solidFill>
                <a:latin typeface="BrownStd Light" panose="00010400010101010101" pitchFamily="2" charset="0"/>
                <a:cs typeface="Times New Roman" panose="02020603050405020304" pitchFamily="18" charset="0"/>
              </a:rPr>
              <a:t>Backstage Secrets to Success </a:t>
            </a:r>
            <a:endParaRPr sz="1799" kern="0" dirty="0">
              <a:solidFill>
                <a:srgbClr val="FF0000"/>
              </a:solidFill>
              <a:latin typeface="BrownStd" pitchFamily="2" charset="77"/>
              <a:cs typeface="BrownPro"/>
            </a:endParaRPr>
          </a:p>
        </p:txBody>
      </p:sp>
      <p:sp>
        <p:nvSpPr>
          <p:cNvPr id="5" name="object 5">
            <a:extLst>
              <a:ext uri="{FF2B5EF4-FFF2-40B4-BE49-F238E27FC236}">
                <a16:creationId xmlns:a16="http://schemas.microsoft.com/office/drawing/2014/main" id="{E9940C89-A8A6-CEB3-2CFA-0038C8D70621}"/>
              </a:ext>
            </a:extLst>
          </p:cNvPr>
          <p:cNvSpPr txBox="1"/>
          <p:nvPr/>
        </p:nvSpPr>
        <p:spPr>
          <a:xfrm>
            <a:off x="1613053" y="1860191"/>
            <a:ext cx="8239273" cy="586335"/>
          </a:xfrm>
          <a:prstGeom prst="rect">
            <a:avLst/>
          </a:prstGeom>
        </p:spPr>
        <p:txBody>
          <a:bodyPr vert="horz" wrap="square" lIns="0" tIns="12689" rIns="0" bIns="0" numCol="1" rtlCol="0">
            <a:spAutoFit/>
          </a:bodyPr>
          <a:lstStyle/>
          <a:p>
            <a:pPr algn="just" defTabSz="913668">
              <a:lnSpc>
                <a:spcPct val="115000"/>
              </a:lnSpc>
            </a:pPr>
            <a:endParaRPr lang="en-GB" sz="1099" kern="0" dirty="0">
              <a:solidFill>
                <a:prstClr val="black">
                  <a:lumMod val="85000"/>
                  <a:lumOff val="15000"/>
                </a:prstClr>
              </a:solidFill>
              <a:latin typeface="BrownStd Light" panose="00010400010101010101" pitchFamily="2" charset="0"/>
              <a:ea typeface="Times New Roman" panose="02020603050405020304" pitchFamily="18" charset="0"/>
              <a:cs typeface="Arial" panose="020B0604020202020204" pitchFamily="34" charset="0"/>
            </a:endParaRPr>
          </a:p>
          <a:p>
            <a:pPr defTabSz="913668">
              <a:lnSpc>
                <a:spcPct val="115000"/>
              </a:lnSpc>
            </a:pPr>
            <a:endParaRPr lang="en-GB" sz="1099" b="1" kern="0" dirty="0">
              <a:solidFill>
                <a:sysClr val="windowText" lastClr="000000"/>
              </a:solidFill>
              <a:latin typeface="Gill Sans MT" panose="020B0502020104020203" pitchFamily="34" charset="0"/>
              <a:ea typeface="Times New Roman" panose="02020603050405020304" pitchFamily="18" charset="0"/>
              <a:cs typeface="Arial" panose="020B0604020202020204" pitchFamily="34" charset="0"/>
            </a:endParaRPr>
          </a:p>
          <a:p>
            <a:pPr algn="just" defTabSz="913668"/>
            <a:r>
              <a:rPr lang="en-GB" sz="1199" kern="0" dirty="0">
                <a:solidFill>
                  <a:sysClr val="windowText" lastClr="000000"/>
                </a:solidFill>
                <a:latin typeface="Gill Sans MT" panose="020B0502020104020203" pitchFamily="34" charset="0"/>
                <a:ea typeface="Times New Roman" panose="02020603050405020304" pitchFamily="18" charset="0"/>
                <a:cs typeface="Arial" panose="020B0604020202020204" pitchFamily="34" charset="0"/>
              </a:rPr>
              <a:t> </a:t>
            </a:r>
            <a:endParaRPr lang="en-GB" sz="1199" kern="0" dirty="0">
              <a:solidFill>
                <a:prstClr val="black">
                  <a:lumMod val="85000"/>
                  <a:lumOff val="15000"/>
                </a:prstClr>
              </a:solidFill>
              <a:latin typeface="BrownStd" panose="02010804010101010102" pitchFamily="2" charset="0"/>
              <a:ea typeface="Calibri" panose="020F0502020204030204" pitchFamily="34" charset="0"/>
              <a:cs typeface="BrownStd" panose="02010804010101010102" pitchFamily="2" charset="0"/>
            </a:endParaRPr>
          </a:p>
        </p:txBody>
      </p:sp>
      <p:sp>
        <p:nvSpPr>
          <p:cNvPr id="8" name="object 8">
            <a:extLst>
              <a:ext uri="{FF2B5EF4-FFF2-40B4-BE49-F238E27FC236}">
                <a16:creationId xmlns:a16="http://schemas.microsoft.com/office/drawing/2014/main" id="{23E64FFD-70B6-0FCD-560D-8FADDC7360E1}"/>
              </a:ext>
            </a:extLst>
          </p:cNvPr>
          <p:cNvSpPr txBox="1"/>
          <p:nvPr/>
        </p:nvSpPr>
        <p:spPr>
          <a:xfrm>
            <a:off x="276929" y="3781427"/>
            <a:ext cx="738023" cy="3213091"/>
          </a:xfrm>
          <a:prstGeom prst="rect">
            <a:avLst/>
          </a:prstGeom>
        </p:spPr>
        <p:txBody>
          <a:bodyPr vert="vert270" wrap="square" lIns="0" tIns="70426" rIns="0" bIns="0" rtlCol="0">
            <a:spAutoFit/>
          </a:bodyPr>
          <a:lstStyle/>
          <a:p>
            <a:pPr marL="12690" defTabSz="913668">
              <a:spcBef>
                <a:spcPts val="555"/>
              </a:spcBef>
            </a:pPr>
            <a:r>
              <a:rPr lang="en-US" sz="4796" kern="0" spc="-204" dirty="0">
                <a:solidFill>
                  <a:srgbClr val="EF3340"/>
                </a:solidFill>
                <a:latin typeface="BrownStd Light" panose="00010400010101010101" pitchFamily="2" charset="0"/>
                <a:cs typeface="BrownPro-Thin"/>
              </a:rPr>
              <a:t>Applications</a:t>
            </a:r>
          </a:p>
        </p:txBody>
      </p:sp>
      <p:sp>
        <p:nvSpPr>
          <p:cNvPr id="9" name="object 9">
            <a:extLst>
              <a:ext uri="{FF2B5EF4-FFF2-40B4-BE49-F238E27FC236}">
                <a16:creationId xmlns:a16="http://schemas.microsoft.com/office/drawing/2014/main" id="{F827C708-797C-4B8D-6740-1DBD69CCC411}"/>
              </a:ext>
            </a:extLst>
          </p:cNvPr>
          <p:cNvSpPr/>
          <p:nvPr/>
        </p:nvSpPr>
        <p:spPr>
          <a:xfrm>
            <a:off x="544046" y="578693"/>
            <a:ext cx="643984" cy="1029740"/>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EF3340"/>
          </a:solidFill>
        </p:spPr>
        <p:txBody>
          <a:bodyPr wrap="square" lIns="0" tIns="0" rIns="0" bIns="0" rtlCol="0"/>
          <a:lstStyle/>
          <a:p>
            <a:pPr defTabSz="913668"/>
            <a:endParaRPr sz="1799" kern="0" dirty="0">
              <a:solidFill>
                <a:sysClr val="windowText" lastClr="000000"/>
              </a:solidFill>
              <a:latin typeface="BrownStd Light" pitchFamily="2" charset="77"/>
            </a:endParaRPr>
          </a:p>
        </p:txBody>
      </p:sp>
      <p:sp>
        <p:nvSpPr>
          <p:cNvPr id="7" name="TextBox 6">
            <a:extLst>
              <a:ext uri="{FF2B5EF4-FFF2-40B4-BE49-F238E27FC236}">
                <a16:creationId xmlns:a16="http://schemas.microsoft.com/office/drawing/2014/main" id="{961CC7CA-8C27-DCDC-BF85-623BF7D199D5}"/>
              </a:ext>
            </a:extLst>
          </p:cNvPr>
          <p:cNvSpPr txBox="1"/>
          <p:nvPr/>
        </p:nvSpPr>
        <p:spPr>
          <a:xfrm>
            <a:off x="1539896" y="1355229"/>
            <a:ext cx="8614133" cy="6295926"/>
          </a:xfrm>
          <a:prstGeom prst="rect">
            <a:avLst/>
          </a:prstGeom>
          <a:noFill/>
        </p:spPr>
        <p:txBody>
          <a:bodyPr wrap="square">
            <a:spAutoFit/>
          </a:bodyPr>
          <a:lstStyle/>
          <a:p>
            <a:pPr defTabSz="913668"/>
            <a:r>
              <a:rPr lang="en-US" sz="1049" kern="0" dirty="0">
                <a:solidFill>
                  <a:srgbClr val="FF0000"/>
                </a:solidFill>
                <a:latin typeface="BrownStd Light" panose="00010400010101010101" pitchFamily="2" charset="0"/>
                <a:ea typeface="Times New Roman" panose="02020603050405020304" pitchFamily="18" charset="0"/>
              </a:rPr>
              <a:t>Read the job description carefully</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The job description is your score and every note counts. This will help you understand whether the role is a good fit and what is required, so you can tailor your application effectively.</a:t>
            </a:r>
          </a:p>
          <a:p>
            <a:pPr defTabSz="913668"/>
            <a:endParaRPr lang="en-US" sz="1049" kern="0" dirty="0">
              <a:solidFill>
                <a:srgbClr val="FF0000"/>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Read the application requirements carefully</a:t>
            </a:r>
            <a:br>
              <a:rPr lang="en-US" sz="1049" kern="0" dirty="0">
                <a:solidFill>
                  <a:srgbClr val="FF0000"/>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Before your first act make sure you know your cues and stage directions. Check for any word limits, additional tasks, or submission deadlines.</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Tailor your cover letter</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Your cover letter is your aria- your chance to shine. Use this to tell us things that we can’t see on your CV for example: why you want to work with us, how our values align with yours, and any transferable skills that make you a great fit for the role.</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Check your application</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Before submitting, review spelling and grammar, ensure attachments are included and correctly named, and double-check that your contact details are accurate and up to date. This is not a rehearsal. We repeat, this is not a rehearsal! </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Prepare for your interview</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Research the </a:t>
            </a:r>
            <a:r>
              <a:rPr lang="en-US" sz="1049" kern="0" dirty="0" err="1">
                <a:solidFill>
                  <a:prstClr val="black"/>
                </a:solidFill>
                <a:latin typeface="BrownStd Light" panose="00010400010101010101" pitchFamily="2" charset="0"/>
                <a:ea typeface="Times New Roman" panose="02020603050405020304" pitchFamily="18" charset="0"/>
              </a:rPr>
              <a:t>organisation</a:t>
            </a:r>
            <a:r>
              <a:rPr lang="en-US" sz="1049" kern="0" dirty="0">
                <a:solidFill>
                  <a:prstClr val="black"/>
                </a:solidFill>
                <a:latin typeface="BrownStd Light" panose="00010400010101010101" pitchFamily="2" charset="0"/>
                <a:ea typeface="Times New Roman" panose="02020603050405020304" pitchFamily="18" charset="0"/>
              </a:rPr>
              <a:t>, be ready to discuss experience mentioned on your CV, and think about questions you’d like to ask us. See the interview as a duet where each voice is equally as important.</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Use AI tools mindfully</a:t>
            </a:r>
            <a:br>
              <a:rPr lang="en-US" sz="1049" kern="0" dirty="0">
                <a:solidFill>
                  <a:srgbClr val="FF0000"/>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AI is a brilliant tool that’s transforming how we work however, please ensure your application is honest and a true reflection of your experience. You can use AI to check grammar and spelling, improve structure and formatting, research the </a:t>
            </a:r>
            <a:r>
              <a:rPr lang="en-US" sz="1049" kern="0" dirty="0" err="1">
                <a:solidFill>
                  <a:prstClr val="black"/>
                </a:solidFill>
                <a:latin typeface="BrownStd Light" panose="00010400010101010101" pitchFamily="2" charset="0"/>
                <a:ea typeface="Times New Roman" panose="02020603050405020304" pitchFamily="18" charset="0"/>
              </a:rPr>
              <a:t>organisation</a:t>
            </a:r>
            <a:r>
              <a:rPr lang="en-US" sz="1049" kern="0" dirty="0">
                <a:solidFill>
                  <a:prstClr val="black"/>
                </a:solidFill>
                <a:latin typeface="BrownStd Light" panose="00010400010101010101" pitchFamily="2" charset="0"/>
                <a:ea typeface="Times New Roman" panose="02020603050405020304" pitchFamily="18" charset="0"/>
              </a:rPr>
              <a:t> or rehearse mock interviews but remember when the curtain rises, we want to see the real you in the spotlight.</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Online interviews</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If your interview is online, have a technical rehearsal. Check that the link works beforehand and make sure you have a quiet space, a good internet connection with minimal distractions.</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In-person interviews</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Confirm who you’ll be meeting on the day, check your route in advance, and leave plenty of time in case of travel disruptions. This is your 5-minute call, you have 5 minutes.</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Accessibility</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We are an inclusive employer and want to ensure that our process is as accessible as possible. If you have any access requirements, please let us know as soon as possible by emailing us on </a:t>
            </a:r>
            <a:r>
              <a:rPr lang="en-US" sz="1049" kern="0" dirty="0">
                <a:solidFill>
                  <a:prstClr val="black"/>
                </a:solidFill>
                <a:latin typeface="BrownStd Light" panose="00010400010101010101" pitchFamily="2" charset="0"/>
                <a:ea typeface="Times New Roman" panose="02020603050405020304" pitchFamily="18" charset="0"/>
                <a:hlinkClick r:id="rId2">
                  <a:extLst>
                    <a:ext uri="{A12FA001-AC4F-418D-AE19-62706E023703}">
                      <ahyp:hlinkClr xmlns:ahyp="http://schemas.microsoft.com/office/drawing/2018/hyperlinkcolor" val="tx"/>
                    </a:ext>
                  </a:extLst>
                </a:hlinkClick>
              </a:rPr>
              <a:t>workwithus@eno.org</a:t>
            </a:r>
            <a:r>
              <a:rPr lang="en-US" sz="1049" kern="0" dirty="0">
                <a:solidFill>
                  <a:prstClr val="black"/>
                </a:solidFill>
                <a:latin typeface="BrownStd Light" panose="00010400010101010101" pitchFamily="2" charset="0"/>
                <a:ea typeface="Times New Roman" panose="02020603050405020304" pitchFamily="18" charset="0"/>
              </a:rPr>
              <a:t> so that we can ensure that the stage is ready for your performance.</a:t>
            </a:r>
          </a:p>
          <a:p>
            <a:pPr defTabSz="913668">
              <a:lnSpc>
                <a:spcPct val="115000"/>
              </a:lnSpc>
              <a:spcAft>
                <a:spcPts val="799"/>
              </a:spcAft>
            </a:pPr>
            <a:r>
              <a:rPr lang="en-US" sz="1399" kern="100" dirty="0">
                <a:solidFill>
                  <a:prstClr val="white">
                    <a:lumMod val="50000"/>
                  </a:prstClr>
                </a:solidFill>
                <a:latin typeface="BrownStd Light" panose="00010400010101010101" pitchFamily="2"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696804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53300" y="537904"/>
            <a:ext cx="2269490" cy="135935"/>
          </a:xfrm>
          <a:prstGeom prst="rect">
            <a:avLst/>
          </a:prstGeom>
        </p:spPr>
        <p:txBody>
          <a:bodyPr vert="horz" wrap="square" lIns="0" tIns="12700" rIns="0" bIns="0" rtlCol="0">
            <a:spAutoFit/>
          </a:bodyPr>
          <a:lstStyle/>
          <a:p>
            <a:pPr marL="12700">
              <a:lnSpc>
                <a:spcPct val="100000"/>
              </a:lnSpc>
              <a:spcBef>
                <a:spcPts val="100"/>
              </a:spcBef>
              <a:tabLst>
                <a:tab pos="2152015" algn="l"/>
              </a:tabLst>
            </a:pPr>
            <a:r>
              <a:rPr sz="800" b="1" dirty="0">
                <a:solidFill>
                  <a:srgbClr val="75787B"/>
                </a:solidFill>
                <a:latin typeface="BrownStd Light" pitchFamily="2" charset="77"/>
                <a:cs typeface="BrownPro"/>
              </a:rPr>
              <a:t>English National Ope</a:t>
            </a:r>
            <a:r>
              <a:rPr sz="800" b="1" spc="-20" dirty="0">
                <a:solidFill>
                  <a:srgbClr val="75787B"/>
                </a:solidFill>
                <a:latin typeface="BrownStd Light" pitchFamily="2" charset="77"/>
                <a:cs typeface="BrownPro"/>
              </a:rPr>
              <a:t>r</a:t>
            </a:r>
            <a:r>
              <a:rPr sz="800" b="1" dirty="0">
                <a:solidFill>
                  <a:srgbClr val="75787B"/>
                </a:solidFill>
                <a:latin typeface="BrownStd Light" pitchFamily="2" charset="77"/>
                <a:cs typeface="BrownPro"/>
              </a:rPr>
              <a:t>a </a:t>
            </a:r>
            <a:r>
              <a:rPr sz="800" dirty="0">
                <a:solidFill>
                  <a:srgbClr val="75787B"/>
                </a:solidFill>
                <a:latin typeface="BrownStd Light" pitchFamily="2" charset="77"/>
                <a:cs typeface="BrownPro-Light"/>
              </a:rPr>
              <a:t>Candida</a:t>
            </a:r>
            <a:r>
              <a:rPr sz="800" spc="-15" dirty="0">
                <a:solidFill>
                  <a:srgbClr val="75787B"/>
                </a:solidFill>
                <a:latin typeface="BrownStd Light" pitchFamily="2" charset="77"/>
                <a:cs typeface="BrownPro-Light"/>
              </a:rPr>
              <a:t>t</a:t>
            </a:r>
            <a:r>
              <a:rPr sz="800" dirty="0">
                <a:solidFill>
                  <a:srgbClr val="75787B"/>
                </a:solidFill>
                <a:latin typeface="BrownStd Light" pitchFamily="2" charset="77"/>
                <a:cs typeface="BrownPro-Light"/>
              </a:rPr>
              <a:t>e </a:t>
            </a:r>
            <a:r>
              <a:rPr sz="800" spc="-45" dirty="0">
                <a:solidFill>
                  <a:srgbClr val="75787B"/>
                </a:solidFill>
                <a:latin typeface="BrownStd Light" pitchFamily="2" charset="77"/>
                <a:cs typeface="BrownPro-Light"/>
              </a:rPr>
              <a:t>P</a:t>
            </a:r>
            <a:r>
              <a:rPr sz="800" dirty="0">
                <a:solidFill>
                  <a:srgbClr val="75787B"/>
                </a:solidFill>
                <a:latin typeface="BrownStd Light" pitchFamily="2" charset="77"/>
                <a:cs typeface="BrownPro-Light"/>
              </a:rPr>
              <a:t>ack	</a:t>
            </a:r>
            <a:r>
              <a:rPr sz="800" b="1" dirty="0">
                <a:solidFill>
                  <a:srgbClr val="75787B"/>
                </a:solidFill>
                <a:latin typeface="BrownStd" pitchFamily="2" charset="77"/>
                <a:cs typeface="BrownPro"/>
              </a:rPr>
              <a:t>10</a:t>
            </a:r>
            <a:endParaRPr sz="800" b="1" dirty="0">
              <a:latin typeface="BrownStd" pitchFamily="2" charset="77"/>
              <a:cs typeface="BrownPro"/>
            </a:endParaRPr>
          </a:p>
        </p:txBody>
      </p:sp>
      <p:sp>
        <p:nvSpPr>
          <p:cNvPr id="3" name="object 3"/>
          <p:cNvSpPr/>
          <p:nvPr/>
        </p:nvSpPr>
        <p:spPr>
          <a:xfrm>
            <a:off x="0" y="12"/>
            <a:ext cx="5039995" cy="7559992"/>
          </a:xfrm>
          <a:prstGeom prst="rect">
            <a:avLst/>
          </a:prstGeom>
          <a:blipFill>
            <a:blip r:embed="rId2" cstate="print"/>
            <a:stretch>
              <a:fillRect/>
            </a:stretch>
          </a:blipFill>
        </p:spPr>
        <p:txBody>
          <a:bodyPr wrap="square" lIns="0" tIns="0" rIns="0" bIns="0" rtlCol="0"/>
          <a:lstStyle/>
          <a:p>
            <a:endParaRPr dirty="0">
              <a:latin typeface="BrownStd Light" pitchFamily="2" charset="77"/>
            </a:endParaRPr>
          </a:p>
        </p:txBody>
      </p:sp>
      <p:sp>
        <p:nvSpPr>
          <p:cNvPr id="4" name="object 4"/>
          <p:cNvSpPr txBox="1"/>
          <p:nvPr/>
        </p:nvSpPr>
        <p:spPr>
          <a:xfrm>
            <a:off x="5423299" y="2146305"/>
            <a:ext cx="2272030" cy="4193456"/>
          </a:xfrm>
          <a:prstGeom prst="rect">
            <a:avLst/>
          </a:prstGeom>
        </p:spPr>
        <p:txBody>
          <a:bodyPr vert="horz" wrap="square" lIns="0" tIns="12700" rIns="0" bIns="0" rtlCol="0">
            <a:spAutoFit/>
          </a:bodyPr>
          <a:lstStyle/>
          <a:p>
            <a:pPr marL="12700" algn="just">
              <a:lnSpc>
                <a:spcPct val="100000"/>
              </a:lnSpc>
              <a:spcBef>
                <a:spcPts val="100"/>
              </a:spcBef>
            </a:pPr>
            <a:r>
              <a:rPr sz="1000" spc="-20" dirty="0">
                <a:solidFill>
                  <a:srgbClr val="EF3340"/>
                </a:solidFill>
                <a:latin typeface="BrownStd Light" pitchFamily="2" charset="77"/>
                <a:cs typeface="BrownPro-Light"/>
              </a:rPr>
              <a:t>Confidentiality</a:t>
            </a:r>
            <a:endParaRPr sz="1000" dirty="0">
              <a:latin typeface="BrownStd Light" pitchFamily="2" charset="77"/>
              <a:cs typeface="BrownPro-Light"/>
            </a:endParaRPr>
          </a:p>
          <a:p>
            <a:pPr marL="12700" marR="5080" algn="just">
              <a:lnSpc>
                <a:spcPct val="100000"/>
              </a:lnSpc>
            </a:pPr>
            <a:r>
              <a:rPr sz="1000" spc="-20" dirty="0">
                <a:solidFill>
                  <a:srgbClr val="75787B"/>
                </a:solidFill>
                <a:latin typeface="BrownStd Light" pitchFamily="2" charset="77"/>
                <a:cs typeface="BrownPro-Light"/>
              </a:rPr>
              <a:t>Confidentiality</a:t>
            </a:r>
            <a:r>
              <a:rPr sz="1000" spc="-7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is</a:t>
            </a:r>
            <a:r>
              <a:rPr sz="1000" spc="-5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so</a:t>
            </a:r>
            <a:r>
              <a:rPr sz="1000" spc="-5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important</a:t>
            </a:r>
            <a:r>
              <a:rPr sz="1000" spc="-5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in</a:t>
            </a:r>
            <a:r>
              <a:rPr sz="1000" spc="-5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this</a:t>
            </a:r>
            <a:r>
              <a:rPr sz="1000" spc="-50" dirty="0">
                <a:solidFill>
                  <a:srgbClr val="75787B"/>
                </a:solidFill>
                <a:latin typeface="BrownStd Light" pitchFamily="2" charset="77"/>
                <a:cs typeface="BrownPro-Light"/>
              </a:rPr>
              <a:t> </a:t>
            </a:r>
            <a:r>
              <a:rPr sz="1000" spc="-25" dirty="0">
                <a:solidFill>
                  <a:srgbClr val="75787B"/>
                </a:solidFill>
                <a:latin typeface="BrownStd Light" pitchFamily="2" charset="77"/>
                <a:cs typeface="BrownPro-Light"/>
              </a:rPr>
              <a:t>role  </a:t>
            </a:r>
            <a:r>
              <a:rPr sz="1000" spc="-15" dirty="0">
                <a:solidFill>
                  <a:srgbClr val="75787B"/>
                </a:solidFill>
                <a:latin typeface="BrownStd Light" pitchFamily="2" charset="77"/>
                <a:cs typeface="BrownPro-Light"/>
              </a:rPr>
              <a:t>and our </a:t>
            </a:r>
            <a:r>
              <a:rPr sz="1000" spc="-20" dirty="0">
                <a:solidFill>
                  <a:srgbClr val="75787B"/>
                </a:solidFill>
                <a:latin typeface="BrownStd Light" pitchFamily="2" charset="77"/>
                <a:cs typeface="BrownPro-Light"/>
              </a:rPr>
              <a:t>policy </a:t>
            </a:r>
            <a:r>
              <a:rPr sz="1000" spc="-10" dirty="0">
                <a:solidFill>
                  <a:srgbClr val="75787B"/>
                </a:solidFill>
                <a:latin typeface="BrownStd Light" pitchFamily="2" charset="77"/>
                <a:cs typeface="BrownPro-Light"/>
              </a:rPr>
              <a:t>is </a:t>
            </a:r>
            <a:r>
              <a:rPr sz="1000" spc="-15" dirty="0">
                <a:solidFill>
                  <a:srgbClr val="75787B"/>
                </a:solidFill>
                <a:latin typeface="BrownStd Light" pitchFamily="2" charset="77"/>
                <a:cs typeface="BrownPro-Light"/>
              </a:rPr>
              <a:t>strict. All </a:t>
            </a:r>
            <a:r>
              <a:rPr sz="1000" spc="-25" dirty="0">
                <a:solidFill>
                  <a:srgbClr val="75787B"/>
                </a:solidFill>
                <a:latin typeface="BrownStd Light" pitchFamily="2" charset="77"/>
                <a:cs typeface="BrownPro-Light"/>
              </a:rPr>
              <a:t>information  </a:t>
            </a:r>
            <a:r>
              <a:rPr sz="1000" spc="-20" dirty="0">
                <a:solidFill>
                  <a:srgbClr val="75787B"/>
                </a:solidFill>
                <a:latin typeface="BrownStd Light" pitchFamily="2" charset="77"/>
                <a:cs typeface="BrownPro-Light"/>
              </a:rPr>
              <a:t>concerning </a:t>
            </a:r>
            <a:r>
              <a:rPr sz="1000" spc="-30" dirty="0">
                <a:solidFill>
                  <a:srgbClr val="75787B"/>
                </a:solidFill>
                <a:latin typeface="BrownStd Light" pitchFamily="2" charset="77"/>
                <a:cs typeface="BrownPro-Light"/>
              </a:rPr>
              <a:t>staff, </a:t>
            </a:r>
            <a:r>
              <a:rPr sz="1000" spc="-20" dirty="0">
                <a:solidFill>
                  <a:srgbClr val="75787B"/>
                </a:solidFill>
                <a:latin typeface="BrownStd Light" pitchFamily="2" charset="77"/>
                <a:cs typeface="BrownPro-Light"/>
              </a:rPr>
              <a:t>patrons </a:t>
            </a:r>
            <a:r>
              <a:rPr sz="1000" spc="-15" dirty="0">
                <a:solidFill>
                  <a:srgbClr val="75787B"/>
                </a:solidFill>
                <a:latin typeface="BrownStd Light" pitchFamily="2" charset="77"/>
                <a:cs typeface="BrownPro-Light"/>
              </a:rPr>
              <a:t>and </a:t>
            </a:r>
            <a:r>
              <a:rPr sz="1000" spc="-20" dirty="0">
                <a:solidFill>
                  <a:srgbClr val="75787B"/>
                </a:solidFill>
                <a:latin typeface="BrownStd Light" pitchFamily="2" charset="77"/>
                <a:cs typeface="BrownPro-Light"/>
              </a:rPr>
              <a:t>other</a:t>
            </a:r>
            <a:r>
              <a:rPr sz="1000" spc="-19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ENO  business, </a:t>
            </a:r>
            <a:r>
              <a:rPr sz="1000" spc="-15" dirty="0">
                <a:solidFill>
                  <a:srgbClr val="75787B"/>
                </a:solidFill>
                <a:latin typeface="BrownStd Light" pitchFamily="2" charset="77"/>
                <a:cs typeface="BrownPro-Light"/>
              </a:rPr>
              <a:t>the </a:t>
            </a:r>
            <a:r>
              <a:rPr sz="1000" spc="-20" dirty="0">
                <a:solidFill>
                  <a:srgbClr val="75787B"/>
                </a:solidFill>
                <a:latin typeface="BrownStd Light" pitchFamily="2" charset="77"/>
                <a:cs typeface="BrownPro-Light"/>
              </a:rPr>
              <a:t>disclosure </a:t>
            </a:r>
            <a:r>
              <a:rPr sz="1000" spc="-15" dirty="0">
                <a:solidFill>
                  <a:srgbClr val="75787B"/>
                </a:solidFill>
                <a:latin typeface="BrownStd Light" pitchFamily="2" charset="77"/>
                <a:cs typeface="BrownPro-Light"/>
              </a:rPr>
              <a:t>of </a:t>
            </a:r>
            <a:r>
              <a:rPr sz="1000" spc="-20" dirty="0">
                <a:solidFill>
                  <a:srgbClr val="75787B"/>
                </a:solidFill>
                <a:latin typeface="BrownStd Light" pitchFamily="2" charset="77"/>
                <a:cs typeface="BrownPro-Light"/>
              </a:rPr>
              <a:t>which could  </a:t>
            </a:r>
            <a:r>
              <a:rPr sz="1000" spc="-5" dirty="0">
                <a:solidFill>
                  <a:srgbClr val="75787B"/>
                </a:solidFill>
                <a:latin typeface="BrownStd Light" pitchFamily="2" charset="77"/>
                <a:cs typeface="BrownPro-Light"/>
              </a:rPr>
              <a:t>be</a:t>
            </a:r>
            <a:r>
              <a:rPr sz="1000" spc="-5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detrimental</a:t>
            </a:r>
            <a:r>
              <a:rPr sz="1000" spc="-5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to</a:t>
            </a:r>
            <a:r>
              <a:rPr sz="1000" spc="-5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the</a:t>
            </a:r>
            <a:r>
              <a:rPr sz="1000" spc="-50" dirty="0">
                <a:solidFill>
                  <a:srgbClr val="75787B"/>
                </a:solidFill>
                <a:latin typeface="BrownStd Light" pitchFamily="2" charset="77"/>
                <a:cs typeface="BrownPro-Light"/>
              </a:rPr>
              <a:t> </a:t>
            </a:r>
            <a:r>
              <a:rPr sz="1000" spc="-25" dirty="0">
                <a:solidFill>
                  <a:srgbClr val="75787B"/>
                </a:solidFill>
                <a:latin typeface="BrownStd Light" pitchFamily="2" charset="77"/>
                <a:cs typeface="BrownPro-Light"/>
              </a:rPr>
              <a:t>company,</a:t>
            </a:r>
            <a:r>
              <a:rPr sz="1000" spc="-9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must</a:t>
            </a:r>
            <a:r>
              <a:rPr sz="1000" spc="-50" dirty="0">
                <a:solidFill>
                  <a:srgbClr val="75787B"/>
                </a:solidFill>
                <a:latin typeface="BrownStd Light" pitchFamily="2" charset="77"/>
                <a:cs typeface="BrownPro-Light"/>
              </a:rPr>
              <a:t> </a:t>
            </a:r>
            <a:r>
              <a:rPr sz="1000" spc="-5" dirty="0">
                <a:solidFill>
                  <a:srgbClr val="75787B"/>
                </a:solidFill>
                <a:latin typeface="BrownStd Light" pitchFamily="2" charset="77"/>
                <a:cs typeface="BrownPro-Light"/>
              </a:rPr>
              <a:t>be  </a:t>
            </a:r>
            <a:r>
              <a:rPr sz="1000" spc="-15" dirty="0">
                <a:solidFill>
                  <a:srgbClr val="75787B"/>
                </a:solidFill>
                <a:latin typeface="BrownStd Light" pitchFamily="2" charset="77"/>
                <a:cs typeface="BrownPro-Light"/>
              </a:rPr>
              <a:t>held </a:t>
            </a:r>
            <a:r>
              <a:rPr sz="1000" spc="-10" dirty="0">
                <a:solidFill>
                  <a:srgbClr val="75787B"/>
                </a:solidFill>
                <a:latin typeface="BrownStd Light" pitchFamily="2" charset="77"/>
                <a:cs typeface="BrownPro-Light"/>
              </a:rPr>
              <a:t>in </a:t>
            </a:r>
            <a:r>
              <a:rPr sz="1000" spc="-15" dirty="0">
                <a:solidFill>
                  <a:srgbClr val="75787B"/>
                </a:solidFill>
                <a:latin typeface="BrownStd Light" pitchFamily="2" charset="77"/>
                <a:cs typeface="BrownPro-Light"/>
              </a:rPr>
              <a:t>the </a:t>
            </a:r>
            <a:r>
              <a:rPr sz="1000" spc="-20" dirty="0">
                <a:solidFill>
                  <a:srgbClr val="75787B"/>
                </a:solidFill>
                <a:latin typeface="BrownStd Light" pitchFamily="2" charset="77"/>
                <a:cs typeface="BrownPro-Light"/>
              </a:rPr>
              <a:t>strictest confidence </a:t>
            </a:r>
            <a:r>
              <a:rPr sz="1000" spc="-15" dirty="0">
                <a:solidFill>
                  <a:srgbClr val="75787B"/>
                </a:solidFill>
                <a:latin typeface="BrownStd Light" pitchFamily="2" charset="77"/>
                <a:cs typeface="BrownPro-Light"/>
              </a:rPr>
              <a:t>and </a:t>
            </a:r>
            <a:r>
              <a:rPr sz="1000" spc="-20" dirty="0">
                <a:solidFill>
                  <a:srgbClr val="75787B"/>
                </a:solidFill>
                <a:latin typeface="BrownStd Light" pitchFamily="2" charset="77"/>
                <a:cs typeface="BrownPro-Light"/>
              </a:rPr>
              <a:t>may  </a:t>
            </a:r>
            <a:r>
              <a:rPr sz="1000" spc="-15" dirty="0">
                <a:solidFill>
                  <a:srgbClr val="75787B"/>
                </a:solidFill>
                <a:latin typeface="BrownStd Light" pitchFamily="2" charset="77"/>
                <a:cs typeface="BrownPro-Light"/>
              </a:rPr>
              <a:t>not </a:t>
            </a:r>
            <a:r>
              <a:rPr sz="1000" spc="-5" dirty="0">
                <a:solidFill>
                  <a:srgbClr val="75787B"/>
                </a:solidFill>
                <a:latin typeface="BrownStd Light" pitchFamily="2" charset="77"/>
                <a:cs typeface="BrownPro-Light"/>
              </a:rPr>
              <a:t>be </a:t>
            </a:r>
            <a:r>
              <a:rPr sz="1000" spc="-20" dirty="0">
                <a:solidFill>
                  <a:srgbClr val="75787B"/>
                </a:solidFill>
                <a:latin typeface="BrownStd Light" pitchFamily="2" charset="77"/>
                <a:cs typeface="BrownPro-Light"/>
              </a:rPr>
              <a:t>divulged to </a:t>
            </a:r>
            <a:r>
              <a:rPr sz="1000" spc="-15" dirty="0">
                <a:solidFill>
                  <a:srgbClr val="75787B"/>
                </a:solidFill>
                <a:latin typeface="BrownStd Light" pitchFamily="2" charset="77"/>
                <a:cs typeface="BrownPro-Light"/>
              </a:rPr>
              <a:t>any </a:t>
            </a:r>
            <a:r>
              <a:rPr sz="1000" spc="-20" dirty="0">
                <a:solidFill>
                  <a:srgbClr val="75787B"/>
                </a:solidFill>
                <a:latin typeface="BrownStd Light" pitchFamily="2" charset="77"/>
                <a:cs typeface="BrownPro-Light"/>
              </a:rPr>
              <a:t>unauthorised  person </a:t>
            </a:r>
            <a:r>
              <a:rPr sz="1000" spc="-10" dirty="0">
                <a:solidFill>
                  <a:srgbClr val="75787B"/>
                </a:solidFill>
                <a:latin typeface="BrownStd Light" pitchFamily="2" charset="77"/>
                <a:cs typeface="BrownPro-Light"/>
              </a:rPr>
              <a:t>at </a:t>
            </a:r>
            <a:r>
              <a:rPr sz="1000" spc="-15" dirty="0">
                <a:solidFill>
                  <a:srgbClr val="75787B"/>
                </a:solidFill>
                <a:latin typeface="BrownStd Light" pitchFamily="2" charset="77"/>
                <a:cs typeface="BrownPro-Light"/>
              </a:rPr>
              <a:t>any</a:t>
            </a:r>
            <a:r>
              <a:rPr sz="1000" spc="-12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time.</a:t>
            </a:r>
            <a:endParaRPr sz="1000" dirty="0">
              <a:latin typeface="BrownStd Light" pitchFamily="2" charset="77"/>
              <a:cs typeface="BrownPro-Light"/>
            </a:endParaRPr>
          </a:p>
          <a:p>
            <a:pPr algn="just">
              <a:lnSpc>
                <a:spcPct val="100000"/>
              </a:lnSpc>
              <a:spcBef>
                <a:spcPts val="50"/>
              </a:spcBef>
            </a:pPr>
            <a:endParaRPr sz="1000" dirty="0">
              <a:latin typeface="BrownStd Light" pitchFamily="2" charset="77"/>
              <a:cs typeface="Times New Roman"/>
            </a:endParaRPr>
          </a:p>
          <a:p>
            <a:pPr marL="12700" algn="just">
              <a:lnSpc>
                <a:spcPct val="100000"/>
              </a:lnSpc>
            </a:pPr>
            <a:r>
              <a:rPr sz="1000" spc="-20" dirty="0">
                <a:solidFill>
                  <a:srgbClr val="EF3340"/>
                </a:solidFill>
                <a:latin typeface="BrownStd Light" pitchFamily="2" charset="77"/>
                <a:cs typeface="BrownPro-Light"/>
              </a:rPr>
              <a:t>Data</a:t>
            </a:r>
            <a:r>
              <a:rPr sz="1000" spc="-45" dirty="0">
                <a:solidFill>
                  <a:srgbClr val="EF3340"/>
                </a:solidFill>
                <a:latin typeface="BrownStd Light" pitchFamily="2" charset="77"/>
                <a:cs typeface="BrownPro-Light"/>
              </a:rPr>
              <a:t> </a:t>
            </a:r>
            <a:r>
              <a:rPr sz="1000" spc="-25" dirty="0">
                <a:solidFill>
                  <a:srgbClr val="EF3340"/>
                </a:solidFill>
                <a:latin typeface="BrownStd Light" pitchFamily="2" charset="77"/>
                <a:cs typeface="BrownPro-Light"/>
              </a:rPr>
              <a:t>Protection</a:t>
            </a:r>
            <a:endParaRPr sz="1000" dirty="0">
              <a:latin typeface="BrownStd Light" pitchFamily="2" charset="77"/>
              <a:cs typeface="BrownPro-Light"/>
            </a:endParaRPr>
          </a:p>
          <a:p>
            <a:pPr marL="12700" marR="38735" algn="just">
              <a:lnSpc>
                <a:spcPct val="100000"/>
              </a:lnSpc>
            </a:pPr>
            <a:r>
              <a:rPr sz="1000" spc="-20" dirty="0">
                <a:solidFill>
                  <a:srgbClr val="75787B"/>
                </a:solidFill>
                <a:latin typeface="BrownStd Light" pitchFamily="2" charset="77"/>
                <a:cs typeface="BrownPro-Light"/>
              </a:rPr>
              <a:t>Data Protection </a:t>
            </a:r>
            <a:r>
              <a:rPr sz="1000" spc="-15" dirty="0">
                <a:solidFill>
                  <a:srgbClr val="75787B"/>
                </a:solidFill>
                <a:latin typeface="BrownStd Light" pitchFamily="2" charset="77"/>
                <a:cs typeface="BrownPro-Light"/>
              </a:rPr>
              <a:t>and </a:t>
            </a:r>
            <a:r>
              <a:rPr sz="1000" spc="-20" dirty="0">
                <a:solidFill>
                  <a:srgbClr val="75787B"/>
                </a:solidFill>
                <a:latin typeface="BrownStd Light" pitchFamily="2" charset="77"/>
                <a:cs typeface="BrownPro-Light"/>
              </a:rPr>
              <a:t>adherence to  </a:t>
            </a:r>
            <a:r>
              <a:rPr sz="1000" spc="-15" dirty="0">
                <a:solidFill>
                  <a:srgbClr val="75787B"/>
                </a:solidFill>
                <a:latin typeface="BrownStd Light" pitchFamily="2" charset="77"/>
                <a:cs typeface="BrownPro-Light"/>
              </a:rPr>
              <a:t>GDPR</a:t>
            </a:r>
            <a:r>
              <a:rPr sz="1000" spc="-4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is</a:t>
            </a:r>
            <a:r>
              <a:rPr sz="1000" spc="-4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equally</a:t>
            </a:r>
            <a:r>
              <a:rPr sz="1000" spc="-6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important.</a:t>
            </a:r>
            <a:r>
              <a:rPr sz="1000" spc="-125" dirty="0">
                <a:solidFill>
                  <a:srgbClr val="75787B"/>
                </a:solidFill>
                <a:latin typeface="BrownStd Light" pitchFamily="2" charset="77"/>
                <a:cs typeface="BrownPro-Light"/>
              </a:rPr>
              <a:t> </a:t>
            </a:r>
            <a:r>
              <a:rPr sz="1000" spc="-30" dirty="0">
                <a:solidFill>
                  <a:srgbClr val="75787B"/>
                </a:solidFill>
                <a:latin typeface="BrownStd Light" pitchFamily="2" charset="77"/>
                <a:cs typeface="BrownPro-Light"/>
              </a:rPr>
              <a:t>We</a:t>
            </a:r>
            <a:r>
              <a:rPr sz="1000" spc="-40" dirty="0">
                <a:solidFill>
                  <a:srgbClr val="75787B"/>
                </a:solidFill>
                <a:latin typeface="BrownStd Light" pitchFamily="2" charset="77"/>
                <a:cs typeface="BrownPro-Light"/>
              </a:rPr>
              <a:t> </a:t>
            </a:r>
            <a:r>
              <a:rPr sz="1000" spc="-25" dirty="0">
                <a:solidFill>
                  <a:srgbClr val="75787B"/>
                </a:solidFill>
                <a:latin typeface="BrownStd Light" pitchFamily="2" charset="77"/>
                <a:cs typeface="BrownPro-Light"/>
              </a:rPr>
              <a:t>therefore  require </a:t>
            </a:r>
            <a:r>
              <a:rPr sz="1000" spc="-15" dirty="0">
                <a:solidFill>
                  <a:srgbClr val="75787B"/>
                </a:solidFill>
                <a:latin typeface="BrownStd Light" pitchFamily="2" charset="77"/>
                <a:cs typeface="BrownPro-Light"/>
              </a:rPr>
              <a:t>that </a:t>
            </a:r>
            <a:r>
              <a:rPr sz="1000" spc="-20" dirty="0">
                <a:solidFill>
                  <a:srgbClr val="75787B"/>
                </a:solidFill>
                <a:latin typeface="BrownStd Light" pitchFamily="2" charset="77"/>
                <a:cs typeface="BrownPro-Light"/>
              </a:rPr>
              <a:t>computer </a:t>
            </a:r>
            <a:r>
              <a:rPr sz="1000" spc="-25" dirty="0">
                <a:solidFill>
                  <a:srgbClr val="75787B"/>
                </a:solidFill>
                <a:latin typeface="BrownStd Light" pitchFamily="2" charset="77"/>
                <a:cs typeface="BrownPro-Light"/>
              </a:rPr>
              <a:t>information  </a:t>
            </a:r>
            <a:r>
              <a:rPr sz="1000" spc="-20" dirty="0">
                <a:solidFill>
                  <a:srgbClr val="75787B"/>
                </a:solidFill>
                <a:latin typeface="BrownStd Light" pitchFamily="2" charset="77"/>
                <a:cs typeface="BrownPro-Light"/>
              </a:rPr>
              <a:t>should </a:t>
            </a:r>
            <a:r>
              <a:rPr sz="1000" spc="-15" dirty="0">
                <a:solidFill>
                  <a:srgbClr val="75787B"/>
                </a:solidFill>
                <a:latin typeface="BrownStd Light" pitchFamily="2" charset="77"/>
                <a:cs typeface="BrownPro-Light"/>
              </a:rPr>
              <a:t>only </a:t>
            </a:r>
            <a:r>
              <a:rPr sz="1000" spc="-10" dirty="0">
                <a:solidFill>
                  <a:srgbClr val="75787B"/>
                </a:solidFill>
                <a:latin typeface="BrownStd Light" pitchFamily="2" charset="77"/>
                <a:cs typeface="BrownPro-Light"/>
              </a:rPr>
              <a:t>be </a:t>
            </a:r>
            <a:r>
              <a:rPr sz="1000" spc="-20" dirty="0">
                <a:solidFill>
                  <a:srgbClr val="75787B"/>
                </a:solidFill>
                <a:latin typeface="BrownStd Light" pitchFamily="2" charset="77"/>
                <a:cs typeface="BrownPro-Light"/>
              </a:rPr>
              <a:t>accessed </a:t>
            </a:r>
            <a:r>
              <a:rPr sz="1000" spc="-10" dirty="0">
                <a:solidFill>
                  <a:srgbClr val="75787B"/>
                </a:solidFill>
                <a:latin typeface="BrownStd Light" pitchFamily="2" charset="77"/>
                <a:cs typeface="BrownPro-Light"/>
              </a:rPr>
              <a:t>if </a:t>
            </a:r>
            <a:r>
              <a:rPr sz="1000" spc="-15" dirty="0">
                <a:solidFill>
                  <a:srgbClr val="75787B"/>
                </a:solidFill>
                <a:latin typeface="BrownStd Light" pitchFamily="2" charset="77"/>
                <a:cs typeface="BrownPro-Light"/>
              </a:rPr>
              <a:t>this has </a:t>
            </a:r>
            <a:r>
              <a:rPr sz="1000" spc="-20" dirty="0">
                <a:solidFill>
                  <a:srgbClr val="75787B"/>
                </a:solidFill>
                <a:latin typeface="BrownStd Light" pitchFamily="2" charset="77"/>
                <a:cs typeface="BrownPro-Light"/>
              </a:rPr>
              <a:t>been  authorised</a:t>
            </a:r>
            <a:r>
              <a:rPr sz="1000" spc="-5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and</a:t>
            </a:r>
            <a:r>
              <a:rPr sz="1000" spc="-4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is</a:t>
            </a:r>
            <a:r>
              <a:rPr sz="1000" spc="-4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necessary</a:t>
            </a:r>
            <a:r>
              <a:rPr sz="1000" spc="-6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as</a:t>
            </a:r>
            <a:r>
              <a:rPr sz="1000" spc="-45" dirty="0">
                <a:solidFill>
                  <a:srgbClr val="75787B"/>
                </a:solidFill>
                <a:latin typeface="BrownStd Light" pitchFamily="2" charset="77"/>
                <a:cs typeface="BrownPro-Light"/>
              </a:rPr>
              <a:t> </a:t>
            </a:r>
            <a:r>
              <a:rPr sz="1000" spc="-5" dirty="0">
                <a:solidFill>
                  <a:srgbClr val="75787B"/>
                </a:solidFill>
                <a:latin typeface="BrownStd Light" pitchFamily="2" charset="77"/>
                <a:cs typeface="BrownPro-Light"/>
              </a:rPr>
              <a:t>part</a:t>
            </a:r>
            <a:r>
              <a:rPr sz="1000" spc="-4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of</a:t>
            </a:r>
            <a:endParaRPr sz="1000" dirty="0">
              <a:latin typeface="BrownStd Light" pitchFamily="2" charset="77"/>
              <a:cs typeface="BrownPro-Light"/>
            </a:endParaRPr>
          </a:p>
          <a:p>
            <a:pPr marL="12700" marR="6350" algn="just">
              <a:lnSpc>
                <a:spcPct val="100000"/>
              </a:lnSpc>
            </a:pPr>
            <a:r>
              <a:rPr sz="1000" spc="-15" dirty="0">
                <a:solidFill>
                  <a:srgbClr val="75787B"/>
                </a:solidFill>
                <a:latin typeface="BrownStd Light" pitchFamily="2" charset="77"/>
                <a:cs typeface="BrownPro-Light"/>
              </a:rPr>
              <a:t>the</a:t>
            </a:r>
            <a:r>
              <a:rPr sz="1000" spc="-5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postholder’s</a:t>
            </a:r>
            <a:r>
              <a:rPr sz="1000" spc="-6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work.</a:t>
            </a:r>
            <a:r>
              <a:rPr sz="1000" spc="-125" dirty="0">
                <a:solidFill>
                  <a:srgbClr val="75787B"/>
                </a:solidFill>
                <a:latin typeface="BrownStd Light" pitchFamily="2" charset="77"/>
                <a:cs typeface="BrownPro-Light"/>
              </a:rPr>
              <a:t> </a:t>
            </a:r>
            <a:r>
              <a:rPr sz="1000" spc="-50" dirty="0">
                <a:solidFill>
                  <a:srgbClr val="75787B"/>
                </a:solidFill>
                <a:latin typeface="BrownStd Light" pitchFamily="2" charset="77"/>
                <a:cs typeface="BrownPro-Light"/>
              </a:rPr>
              <a:t>You</a:t>
            </a:r>
            <a:r>
              <a:rPr sz="1000" spc="-6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will</a:t>
            </a:r>
            <a:r>
              <a:rPr sz="1000" spc="-5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need</a:t>
            </a:r>
            <a:r>
              <a:rPr sz="1000" spc="-4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to</a:t>
            </a:r>
            <a:r>
              <a:rPr sz="1000" spc="-45" dirty="0">
                <a:solidFill>
                  <a:srgbClr val="75787B"/>
                </a:solidFill>
                <a:latin typeface="BrownStd Light" pitchFamily="2" charset="77"/>
                <a:cs typeface="BrownPro-Light"/>
              </a:rPr>
              <a:t> </a:t>
            </a:r>
            <a:r>
              <a:rPr sz="1000" spc="-5" dirty="0">
                <a:solidFill>
                  <a:srgbClr val="75787B"/>
                </a:solidFill>
                <a:latin typeface="BrownStd Light" pitchFamily="2" charset="77"/>
                <a:cs typeface="BrownPro-Light"/>
              </a:rPr>
              <a:t>be  </a:t>
            </a:r>
            <a:r>
              <a:rPr sz="1000" spc="-20" dirty="0">
                <a:solidFill>
                  <a:srgbClr val="75787B"/>
                </a:solidFill>
                <a:latin typeface="BrownStd Light" pitchFamily="2" charset="77"/>
                <a:cs typeface="BrownPro-Light"/>
              </a:rPr>
              <a:t>aware </a:t>
            </a:r>
            <a:r>
              <a:rPr sz="1000" spc="-15" dirty="0">
                <a:solidFill>
                  <a:srgbClr val="75787B"/>
                </a:solidFill>
                <a:latin typeface="BrownStd Light" pitchFamily="2" charset="77"/>
                <a:cs typeface="BrownPro-Light"/>
              </a:rPr>
              <a:t>of the GDPR </a:t>
            </a:r>
            <a:r>
              <a:rPr sz="1000" dirty="0">
                <a:solidFill>
                  <a:srgbClr val="75787B"/>
                </a:solidFill>
                <a:latin typeface="BrownStd Light" pitchFamily="2" charset="77"/>
                <a:cs typeface="BrownPro-Light"/>
              </a:rPr>
              <a:t>8 </a:t>
            </a:r>
            <a:r>
              <a:rPr sz="1000" spc="-30" dirty="0">
                <a:solidFill>
                  <a:srgbClr val="75787B"/>
                </a:solidFill>
                <a:latin typeface="BrownStd Light" pitchFamily="2" charset="77"/>
                <a:cs typeface="BrownPro-Light"/>
              </a:rPr>
              <a:t>key </a:t>
            </a:r>
            <a:r>
              <a:rPr sz="1000" spc="-20" dirty="0">
                <a:solidFill>
                  <a:srgbClr val="75787B"/>
                </a:solidFill>
                <a:latin typeface="BrownStd Light" pitchFamily="2" charset="77"/>
                <a:cs typeface="BrownPro-Light"/>
              </a:rPr>
              <a:t>principals, and  </a:t>
            </a:r>
            <a:r>
              <a:rPr sz="1000" spc="-15" dirty="0">
                <a:solidFill>
                  <a:srgbClr val="75787B"/>
                </a:solidFill>
                <a:latin typeface="BrownStd Light" pitchFamily="2" charset="77"/>
                <a:cs typeface="BrownPro-Light"/>
              </a:rPr>
              <a:t>the </a:t>
            </a:r>
            <a:r>
              <a:rPr sz="1000" spc="-20" dirty="0">
                <a:solidFill>
                  <a:srgbClr val="75787B"/>
                </a:solidFill>
                <a:latin typeface="BrownStd Light" pitchFamily="2" charset="77"/>
                <a:cs typeface="BrownPro-Light"/>
              </a:rPr>
              <a:t>Computer Misuse </a:t>
            </a:r>
            <a:r>
              <a:rPr sz="1000" spc="-10" dirty="0">
                <a:solidFill>
                  <a:srgbClr val="75787B"/>
                </a:solidFill>
                <a:latin typeface="BrownStd Light" pitchFamily="2" charset="77"/>
                <a:cs typeface="BrownPro-Light"/>
              </a:rPr>
              <a:t>Act</a:t>
            </a:r>
            <a:r>
              <a:rPr sz="1000" spc="-19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1990.</a:t>
            </a:r>
            <a:endParaRPr sz="1000" dirty="0">
              <a:latin typeface="BrownStd Light" pitchFamily="2" charset="77"/>
              <a:cs typeface="BrownPro-Light"/>
            </a:endParaRPr>
          </a:p>
          <a:p>
            <a:pPr algn="just">
              <a:lnSpc>
                <a:spcPct val="100000"/>
              </a:lnSpc>
              <a:spcBef>
                <a:spcPts val="50"/>
              </a:spcBef>
            </a:pPr>
            <a:endParaRPr sz="1000" dirty="0">
              <a:latin typeface="BrownStd Light" pitchFamily="2" charset="77"/>
              <a:cs typeface="Times New Roman"/>
            </a:endParaRPr>
          </a:p>
          <a:p>
            <a:pPr marL="12700" algn="just">
              <a:lnSpc>
                <a:spcPct val="100000"/>
              </a:lnSpc>
            </a:pPr>
            <a:r>
              <a:rPr sz="1000" spc="-20" dirty="0">
                <a:solidFill>
                  <a:srgbClr val="EF3340"/>
                </a:solidFill>
                <a:latin typeface="BrownStd Light" pitchFamily="2" charset="77"/>
                <a:cs typeface="BrownPro-Light"/>
              </a:rPr>
              <a:t>Health </a:t>
            </a:r>
            <a:r>
              <a:rPr sz="1000" spc="-15" dirty="0">
                <a:solidFill>
                  <a:srgbClr val="EF3340"/>
                </a:solidFill>
                <a:latin typeface="BrownStd Light" pitchFamily="2" charset="77"/>
                <a:cs typeface="BrownPro-Light"/>
              </a:rPr>
              <a:t>and</a:t>
            </a:r>
            <a:r>
              <a:rPr sz="1000" spc="-65" dirty="0">
                <a:solidFill>
                  <a:srgbClr val="EF3340"/>
                </a:solidFill>
                <a:latin typeface="BrownStd Light" pitchFamily="2" charset="77"/>
                <a:cs typeface="BrownPro-Light"/>
              </a:rPr>
              <a:t> </a:t>
            </a:r>
            <a:r>
              <a:rPr sz="1000" spc="-20" dirty="0">
                <a:solidFill>
                  <a:srgbClr val="EF3340"/>
                </a:solidFill>
                <a:latin typeface="BrownStd Light" pitchFamily="2" charset="77"/>
                <a:cs typeface="BrownPro-Light"/>
              </a:rPr>
              <a:t>Safety</a:t>
            </a:r>
            <a:endParaRPr sz="1000" dirty="0">
              <a:latin typeface="BrownStd Light" pitchFamily="2" charset="77"/>
              <a:cs typeface="BrownPro-Light"/>
            </a:endParaRPr>
          </a:p>
          <a:p>
            <a:pPr marL="12700" marR="59055" algn="just">
              <a:lnSpc>
                <a:spcPct val="100000"/>
              </a:lnSpc>
            </a:pPr>
            <a:r>
              <a:rPr sz="1000" spc="-20" dirty="0">
                <a:solidFill>
                  <a:srgbClr val="75787B"/>
                </a:solidFill>
                <a:latin typeface="BrownStd Light" pitchFamily="2" charset="77"/>
                <a:cs typeface="BrownPro-Light"/>
              </a:rPr>
              <a:t>Health </a:t>
            </a:r>
            <a:r>
              <a:rPr sz="1000" spc="-15" dirty="0">
                <a:solidFill>
                  <a:srgbClr val="75787B"/>
                </a:solidFill>
                <a:latin typeface="BrownStd Light" pitchFamily="2" charset="77"/>
                <a:cs typeface="BrownPro-Light"/>
              </a:rPr>
              <a:t>and </a:t>
            </a:r>
            <a:r>
              <a:rPr sz="1000" spc="-20" dirty="0">
                <a:solidFill>
                  <a:srgbClr val="75787B"/>
                </a:solidFill>
                <a:latin typeface="BrownStd Light" pitchFamily="2" charset="77"/>
                <a:cs typeface="BrownPro-Light"/>
              </a:rPr>
              <a:t>Safety </a:t>
            </a:r>
            <a:r>
              <a:rPr sz="1000" spc="-10" dirty="0">
                <a:solidFill>
                  <a:srgbClr val="75787B"/>
                </a:solidFill>
                <a:latin typeface="BrownStd Light" pitchFamily="2" charset="77"/>
                <a:cs typeface="BrownPro-Light"/>
              </a:rPr>
              <a:t>is so </a:t>
            </a:r>
            <a:r>
              <a:rPr sz="1000" spc="-20" dirty="0">
                <a:solidFill>
                  <a:srgbClr val="75787B"/>
                </a:solidFill>
                <a:latin typeface="BrownStd Light" pitchFamily="2" charset="77"/>
                <a:cs typeface="BrownPro-Light"/>
              </a:rPr>
              <a:t>important at  </a:t>
            </a:r>
            <a:r>
              <a:rPr sz="1000" spc="-15" dirty="0">
                <a:solidFill>
                  <a:srgbClr val="75787B"/>
                </a:solidFill>
                <a:latin typeface="BrownStd Light" pitchFamily="2" charset="77"/>
                <a:cs typeface="BrownPro-Light"/>
              </a:rPr>
              <a:t>ENO and </a:t>
            </a:r>
            <a:r>
              <a:rPr sz="1000" spc="-10" dirty="0">
                <a:solidFill>
                  <a:srgbClr val="75787B"/>
                </a:solidFill>
                <a:latin typeface="BrownStd Light" pitchFamily="2" charset="77"/>
                <a:cs typeface="BrownPro-Light"/>
              </a:rPr>
              <a:t>we </a:t>
            </a:r>
            <a:r>
              <a:rPr sz="1000" spc="-20" dirty="0">
                <a:solidFill>
                  <a:srgbClr val="75787B"/>
                </a:solidFill>
                <a:latin typeface="BrownStd Light" pitchFamily="2" charset="77"/>
                <a:cs typeface="BrownPro-Light"/>
              </a:rPr>
              <a:t>would </a:t>
            </a:r>
            <a:r>
              <a:rPr sz="1000" spc="-15" dirty="0">
                <a:solidFill>
                  <a:srgbClr val="75787B"/>
                </a:solidFill>
                <a:latin typeface="BrownStd Light" pitchFamily="2" charset="77"/>
                <a:cs typeface="BrownPro-Light"/>
              </a:rPr>
              <a:t>expect that </a:t>
            </a:r>
            <a:r>
              <a:rPr sz="1000" spc="-20" dirty="0">
                <a:solidFill>
                  <a:srgbClr val="75787B"/>
                </a:solidFill>
                <a:latin typeface="BrownStd Light" pitchFamily="2" charset="77"/>
                <a:cs typeface="BrownPro-Light"/>
              </a:rPr>
              <a:t>the  postholder </a:t>
            </a:r>
            <a:r>
              <a:rPr sz="1000" spc="-15" dirty="0">
                <a:solidFill>
                  <a:srgbClr val="75787B"/>
                </a:solidFill>
                <a:latin typeface="BrownStd Light" pitchFamily="2" charset="77"/>
                <a:cs typeface="BrownPro-Light"/>
              </a:rPr>
              <a:t>will </a:t>
            </a:r>
            <a:r>
              <a:rPr sz="1000" spc="-5" dirty="0">
                <a:solidFill>
                  <a:srgbClr val="75787B"/>
                </a:solidFill>
                <a:latin typeface="BrownStd Light" pitchFamily="2" charset="77"/>
                <a:cs typeface="BrownPro-Light"/>
              </a:rPr>
              <a:t>be </a:t>
            </a:r>
            <a:r>
              <a:rPr sz="1000" spc="-20" dirty="0">
                <a:solidFill>
                  <a:srgbClr val="75787B"/>
                </a:solidFill>
                <a:latin typeface="BrownStd Light" pitchFamily="2" charset="77"/>
                <a:cs typeface="BrownPro-Light"/>
              </a:rPr>
              <a:t>happy to undertake  personal responsibility for safety </a:t>
            </a:r>
            <a:r>
              <a:rPr sz="1000" spc="-10" dirty="0">
                <a:solidFill>
                  <a:srgbClr val="75787B"/>
                </a:solidFill>
                <a:latin typeface="BrownStd Light" pitchFamily="2" charset="77"/>
                <a:cs typeface="BrownPro-Light"/>
              </a:rPr>
              <a:t>as </a:t>
            </a:r>
            <a:r>
              <a:rPr sz="1000" spc="-20" dirty="0">
                <a:solidFill>
                  <a:srgbClr val="75787B"/>
                </a:solidFill>
                <a:latin typeface="BrownStd Light" pitchFamily="2" charset="77"/>
                <a:cs typeface="BrownPro-Light"/>
              </a:rPr>
              <a:t>will  </a:t>
            </a:r>
            <a:r>
              <a:rPr sz="1000" spc="-5" dirty="0">
                <a:solidFill>
                  <a:srgbClr val="75787B"/>
                </a:solidFill>
                <a:latin typeface="BrownStd Light" pitchFamily="2" charset="77"/>
                <a:cs typeface="BrownPro-Light"/>
              </a:rPr>
              <a:t>be</a:t>
            </a:r>
            <a:r>
              <a:rPr sz="1000" spc="-5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outlined</a:t>
            </a:r>
            <a:r>
              <a:rPr sz="1000" spc="-4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in</a:t>
            </a:r>
            <a:r>
              <a:rPr sz="1000" spc="-4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the</a:t>
            </a:r>
            <a:r>
              <a:rPr sz="1000" spc="-4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ENO</a:t>
            </a:r>
            <a:r>
              <a:rPr sz="1000" spc="-4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safety</a:t>
            </a:r>
            <a:r>
              <a:rPr sz="1000" spc="-6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policy</a:t>
            </a:r>
            <a:r>
              <a:rPr sz="1000" spc="-6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and  </a:t>
            </a:r>
            <a:r>
              <a:rPr sz="1000" spc="-15" dirty="0">
                <a:solidFill>
                  <a:srgbClr val="75787B"/>
                </a:solidFill>
                <a:latin typeface="BrownStd Light" pitchFamily="2" charset="77"/>
                <a:cs typeface="BrownPro-Light"/>
              </a:rPr>
              <a:t>the</a:t>
            </a:r>
            <a:r>
              <a:rPr sz="1000" spc="-5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Health</a:t>
            </a:r>
            <a:r>
              <a:rPr sz="1000" spc="-4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and</a:t>
            </a:r>
            <a:r>
              <a:rPr sz="1000" spc="-5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Safety</a:t>
            </a:r>
            <a:r>
              <a:rPr sz="1000" spc="-6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at</a:t>
            </a:r>
            <a:r>
              <a:rPr sz="1000" spc="-75" dirty="0">
                <a:solidFill>
                  <a:srgbClr val="75787B"/>
                </a:solidFill>
                <a:latin typeface="BrownStd Light" pitchFamily="2" charset="77"/>
                <a:cs typeface="BrownPro-Light"/>
              </a:rPr>
              <a:t> </a:t>
            </a:r>
            <a:r>
              <a:rPr sz="1000" spc="-25" dirty="0">
                <a:solidFill>
                  <a:srgbClr val="75787B"/>
                </a:solidFill>
                <a:latin typeface="BrownStd Light" pitchFamily="2" charset="77"/>
                <a:cs typeface="BrownPro-Light"/>
              </a:rPr>
              <a:t>Work</a:t>
            </a:r>
            <a:r>
              <a:rPr sz="1000" spc="-7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Act</a:t>
            </a:r>
            <a:r>
              <a:rPr sz="1000" spc="-95" dirty="0">
                <a:solidFill>
                  <a:srgbClr val="75787B"/>
                </a:solidFill>
                <a:latin typeface="BrownStd Light" pitchFamily="2" charset="77"/>
                <a:cs typeface="BrownPro-Light"/>
              </a:rPr>
              <a:t> </a:t>
            </a:r>
            <a:r>
              <a:rPr sz="1000" spc="-40" dirty="0">
                <a:solidFill>
                  <a:srgbClr val="75787B"/>
                </a:solidFill>
                <a:latin typeface="BrownStd Light" pitchFamily="2" charset="77"/>
                <a:cs typeface="BrownPro-Light"/>
              </a:rPr>
              <a:t>1974.</a:t>
            </a:r>
            <a:endParaRPr sz="1000" dirty="0">
              <a:latin typeface="BrownStd Light" pitchFamily="2" charset="77"/>
              <a:cs typeface="BrownPro-Light"/>
            </a:endParaRPr>
          </a:p>
        </p:txBody>
      </p:sp>
      <p:sp>
        <p:nvSpPr>
          <p:cNvPr id="5" name="object 5"/>
          <p:cNvSpPr txBox="1"/>
          <p:nvPr/>
        </p:nvSpPr>
        <p:spPr>
          <a:xfrm>
            <a:off x="7853318" y="2146305"/>
            <a:ext cx="2273300" cy="2463800"/>
          </a:xfrm>
          <a:prstGeom prst="rect">
            <a:avLst/>
          </a:prstGeom>
        </p:spPr>
        <p:txBody>
          <a:bodyPr vert="horz" wrap="square" lIns="0" tIns="12700" rIns="0" bIns="0" rtlCol="0">
            <a:spAutoFit/>
          </a:bodyPr>
          <a:lstStyle/>
          <a:p>
            <a:pPr marL="12700" algn="just">
              <a:lnSpc>
                <a:spcPct val="100000"/>
              </a:lnSpc>
              <a:spcBef>
                <a:spcPts val="100"/>
              </a:spcBef>
            </a:pPr>
            <a:r>
              <a:rPr sz="1000" spc="-20" dirty="0">
                <a:solidFill>
                  <a:srgbClr val="EF3340"/>
                </a:solidFill>
                <a:latin typeface="BrownStd Light" pitchFamily="2" charset="77"/>
                <a:cs typeface="BrownPro-Light"/>
              </a:rPr>
              <a:t>Equal</a:t>
            </a:r>
            <a:r>
              <a:rPr sz="1000" spc="-45" dirty="0">
                <a:solidFill>
                  <a:srgbClr val="EF3340"/>
                </a:solidFill>
                <a:latin typeface="BrownStd Light" pitchFamily="2" charset="77"/>
                <a:cs typeface="BrownPro-Light"/>
              </a:rPr>
              <a:t> </a:t>
            </a:r>
            <a:r>
              <a:rPr sz="1000" spc="-20" dirty="0">
                <a:solidFill>
                  <a:srgbClr val="EF3340"/>
                </a:solidFill>
                <a:latin typeface="BrownStd Light" pitchFamily="2" charset="77"/>
                <a:cs typeface="BrownPro-Light"/>
              </a:rPr>
              <a:t>Opportunities</a:t>
            </a:r>
            <a:endParaRPr sz="1000" dirty="0">
              <a:latin typeface="BrownStd Light" pitchFamily="2" charset="77"/>
              <a:cs typeface="BrownPro-Light"/>
            </a:endParaRPr>
          </a:p>
          <a:p>
            <a:pPr marL="12700" marR="52069" algn="just">
              <a:lnSpc>
                <a:spcPct val="100000"/>
              </a:lnSpc>
            </a:pPr>
            <a:r>
              <a:rPr sz="1000" spc="-20" dirty="0">
                <a:solidFill>
                  <a:srgbClr val="75787B"/>
                </a:solidFill>
                <a:latin typeface="BrownStd Light" pitchFamily="2" charset="77"/>
                <a:cs typeface="BrownPro-Light"/>
              </a:rPr>
              <a:t>Equal Opportunities </a:t>
            </a:r>
            <a:r>
              <a:rPr sz="1000" spc="-10" dirty="0">
                <a:solidFill>
                  <a:srgbClr val="75787B"/>
                </a:solidFill>
                <a:latin typeface="BrownStd Light" pitchFamily="2" charset="77"/>
                <a:cs typeface="BrownPro-Light"/>
              </a:rPr>
              <a:t>is </a:t>
            </a:r>
            <a:r>
              <a:rPr sz="1000" dirty="0">
                <a:solidFill>
                  <a:srgbClr val="75787B"/>
                </a:solidFill>
                <a:latin typeface="BrownStd Light" pitchFamily="2" charset="77"/>
                <a:cs typeface="BrownPro-Light"/>
              </a:rPr>
              <a:t>a </a:t>
            </a:r>
            <a:r>
              <a:rPr sz="1000" spc="-20" dirty="0">
                <a:solidFill>
                  <a:srgbClr val="75787B"/>
                </a:solidFill>
                <a:latin typeface="BrownStd Light" pitchFamily="2" charset="77"/>
                <a:cs typeface="BrownPro-Light"/>
              </a:rPr>
              <a:t>given. </a:t>
            </a:r>
            <a:r>
              <a:rPr sz="1000" spc="-30" dirty="0">
                <a:solidFill>
                  <a:srgbClr val="75787B"/>
                </a:solidFill>
                <a:latin typeface="BrownStd Light" pitchFamily="2" charset="77"/>
                <a:cs typeface="BrownPro-Light"/>
              </a:rPr>
              <a:t>We </a:t>
            </a:r>
            <a:r>
              <a:rPr sz="1000" spc="-20" dirty="0">
                <a:solidFill>
                  <a:srgbClr val="75787B"/>
                </a:solidFill>
                <a:latin typeface="BrownStd Light" pitchFamily="2" charset="77"/>
                <a:cs typeface="BrownPro-Light"/>
              </a:rPr>
              <a:t>will  </a:t>
            </a:r>
            <a:r>
              <a:rPr sz="1000" spc="-15" dirty="0">
                <a:solidFill>
                  <a:srgbClr val="75787B"/>
                </a:solidFill>
                <a:latin typeface="BrownStd Light" pitchFamily="2" charset="77"/>
                <a:cs typeface="BrownPro-Light"/>
              </a:rPr>
              <a:t>expect the </a:t>
            </a:r>
            <a:r>
              <a:rPr sz="1000" spc="-20" dirty="0">
                <a:solidFill>
                  <a:srgbClr val="75787B"/>
                </a:solidFill>
                <a:latin typeface="BrownStd Light" pitchFamily="2" charset="77"/>
                <a:cs typeface="BrownPro-Light"/>
              </a:rPr>
              <a:t>postholder to abide </a:t>
            </a:r>
            <a:r>
              <a:rPr sz="1000" spc="-15" dirty="0">
                <a:solidFill>
                  <a:srgbClr val="75787B"/>
                </a:solidFill>
                <a:latin typeface="BrownStd Light" pitchFamily="2" charset="77"/>
                <a:cs typeface="BrownPro-Light"/>
              </a:rPr>
              <a:t>by</a:t>
            </a:r>
            <a:r>
              <a:rPr sz="1000" spc="-175" dirty="0">
                <a:solidFill>
                  <a:srgbClr val="75787B"/>
                </a:solidFill>
                <a:latin typeface="BrownStd Light" pitchFamily="2" charset="77"/>
                <a:cs typeface="BrownPro-Light"/>
              </a:rPr>
              <a:t> </a:t>
            </a:r>
            <a:r>
              <a:rPr sz="1000" spc="-30" dirty="0">
                <a:solidFill>
                  <a:srgbClr val="75787B"/>
                </a:solidFill>
                <a:latin typeface="BrownStd Light" pitchFamily="2" charset="77"/>
                <a:cs typeface="BrownPro-Light"/>
              </a:rPr>
              <a:t>ENO’s  </a:t>
            </a:r>
            <a:r>
              <a:rPr sz="1000" spc="-20" dirty="0">
                <a:solidFill>
                  <a:srgbClr val="75787B"/>
                </a:solidFill>
                <a:latin typeface="BrownStd Light" pitchFamily="2" charset="77"/>
                <a:cs typeface="BrownPro-Light"/>
              </a:rPr>
              <a:t>policies </a:t>
            </a:r>
            <a:r>
              <a:rPr sz="1000" spc="-10" dirty="0">
                <a:solidFill>
                  <a:srgbClr val="75787B"/>
                </a:solidFill>
                <a:latin typeface="BrownStd Light" pitchFamily="2" charset="77"/>
                <a:cs typeface="BrownPro-Light"/>
              </a:rPr>
              <a:t>on </a:t>
            </a:r>
            <a:r>
              <a:rPr sz="1000" spc="-20" dirty="0">
                <a:solidFill>
                  <a:srgbClr val="75787B"/>
                </a:solidFill>
                <a:latin typeface="BrownStd Light" pitchFamily="2" charset="77"/>
                <a:cs typeface="BrownPro-Light"/>
              </a:rPr>
              <a:t>Equal Opportunities and  Dignity </a:t>
            </a:r>
            <a:r>
              <a:rPr sz="1000" spc="-10" dirty="0">
                <a:solidFill>
                  <a:srgbClr val="75787B"/>
                </a:solidFill>
                <a:latin typeface="BrownStd Light" pitchFamily="2" charset="77"/>
                <a:cs typeface="BrownPro-Light"/>
              </a:rPr>
              <a:t>at</a:t>
            </a:r>
            <a:r>
              <a:rPr sz="1000" spc="-114" dirty="0">
                <a:solidFill>
                  <a:srgbClr val="75787B"/>
                </a:solidFill>
                <a:latin typeface="BrownStd Light" pitchFamily="2" charset="77"/>
                <a:cs typeface="BrownPro-Light"/>
              </a:rPr>
              <a:t> </a:t>
            </a:r>
            <a:r>
              <a:rPr sz="1000" spc="-30" dirty="0">
                <a:solidFill>
                  <a:srgbClr val="75787B"/>
                </a:solidFill>
                <a:latin typeface="BrownStd Light" pitchFamily="2" charset="77"/>
                <a:cs typeface="BrownPro-Light"/>
              </a:rPr>
              <a:t>Work.</a:t>
            </a:r>
            <a:endParaRPr sz="1000" dirty="0">
              <a:latin typeface="BrownStd Light" pitchFamily="2" charset="77"/>
              <a:cs typeface="BrownPro-Light"/>
            </a:endParaRPr>
          </a:p>
          <a:p>
            <a:pPr algn="just">
              <a:lnSpc>
                <a:spcPct val="100000"/>
              </a:lnSpc>
              <a:spcBef>
                <a:spcPts val="50"/>
              </a:spcBef>
            </a:pPr>
            <a:endParaRPr sz="1000" dirty="0">
              <a:latin typeface="BrownStd Light" pitchFamily="2" charset="77"/>
              <a:cs typeface="Times New Roman"/>
            </a:endParaRPr>
          </a:p>
          <a:p>
            <a:pPr marL="12700" algn="just">
              <a:lnSpc>
                <a:spcPct val="100000"/>
              </a:lnSpc>
            </a:pPr>
            <a:r>
              <a:rPr sz="1000" spc="-15" dirty="0">
                <a:solidFill>
                  <a:srgbClr val="EF3340"/>
                </a:solidFill>
                <a:latin typeface="BrownStd Light" pitchFamily="2" charset="77"/>
                <a:cs typeface="BrownPro-Light"/>
              </a:rPr>
              <a:t>Code of</a:t>
            </a:r>
            <a:r>
              <a:rPr sz="1000" spc="-80" dirty="0">
                <a:solidFill>
                  <a:srgbClr val="EF3340"/>
                </a:solidFill>
                <a:latin typeface="BrownStd Light" pitchFamily="2" charset="77"/>
                <a:cs typeface="BrownPro-Light"/>
              </a:rPr>
              <a:t> </a:t>
            </a:r>
            <a:r>
              <a:rPr sz="1000" spc="-15" dirty="0">
                <a:solidFill>
                  <a:srgbClr val="EF3340"/>
                </a:solidFill>
                <a:latin typeface="BrownStd Light" pitchFamily="2" charset="77"/>
                <a:cs typeface="BrownPro-Light"/>
              </a:rPr>
              <a:t>Conduct</a:t>
            </a:r>
            <a:endParaRPr sz="1000" dirty="0">
              <a:latin typeface="BrownStd Light" pitchFamily="2" charset="77"/>
              <a:cs typeface="BrownPro-Light"/>
            </a:endParaRPr>
          </a:p>
          <a:p>
            <a:pPr marL="12700" marR="5080" algn="just">
              <a:lnSpc>
                <a:spcPct val="100000"/>
              </a:lnSpc>
            </a:pPr>
            <a:r>
              <a:rPr sz="1000" spc="-15" dirty="0">
                <a:solidFill>
                  <a:srgbClr val="75787B"/>
                </a:solidFill>
                <a:latin typeface="BrownStd Light" pitchFamily="2" charset="77"/>
                <a:cs typeface="BrownPro-Light"/>
              </a:rPr>
              <a:t>Code</a:t>
            </a:r>
            <a:r>
              <a:rPr sz="1000" spc="-5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of</a:t>
            </a:r>
            <a:r>
              <a:rPr sz="1000" spc="-6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Conduct</a:t>
            </a:r>
            <a:r>
              <a:rPr sz="1000" spc="-5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is</a:t>
            </a:r>
            <a:r>
              <a:rPr sz="1000" spc="-5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sometimes</a:t>
            </a:r>
            <a:r>
              <a:rPr sz="1000" spc="-5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assumed,  </a:t>
            </a:r>
            <a:r>
              <a:rPr sz="1000" spc="-15" dirty="0">
                <a:solidFill>
                  <a:srgbClr val="75787B"/>
                </a:solidFill>
                <a:latin typeface="BrownStd Light" pitchFamily="2" charset="77"/>
                <a:cs typeface="BrownPro-Light"/>
              </a:rPr>
              <a:t>but</a:t>
            </a:r>
            <a:r>
              <a:rPr sz="1000" spc="-50"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at</a:t>
            </a:r>
            <a:r>
              <a:rPr sz="1000" spc="-4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ENO</a:t>
            </a:r>
            <a:r>
              <a:rPr sz="1000" spc="-7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we</a:t>
            </a:r>
            <a:r>
              <a:rPr sz="1000" spc="-7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will</a:t>
            </a:r>
            <a:r>
              <a:rPr sz="1000" spc="-45" dirty="0">
                <a:solidFill>
                  <a:srgbClr val="75787B"/>
                </a:solidFill>
                <a:latin typeface="BrownStd Light" pitchFamily="2" charset="77"/>
                <a:cs typeface="BrownPro-Light"/>
              </a:rPr>
              <a:t> </a:t>
            </a:r>
            <a:r>
              <a:rPr sz="1000" spc="-25" dirty="0">
                <a:solidFill>
                  <a:srgbClr val="75787B"/>
                </a:solidFill>
                <a:latin typeface="BrownStd Light" pitchFamily="2" charset="77"/>
                <a:cs typeface="BrownPro-Light"/>
              </a:rPr>
              <a:t>require</a:t>
            </a:r>
            <a:r>
              <a:rPr sz="1000" spc="-5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the</a:t>
            </a:r>
            <a:r>
              <a:rPr sz="1000" spc="-4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postholder  to </a:t>
            </a:r>
            <a:r>
              <a:rPr sz="1000" spc="-10" dirty="0">
                <a:solidFill>
                  <a:srgbClr val="75787B"/>
                </a:solidFill>
                <a:latin typeface="BrownStd Light" pitchFamily="2" charset="77"/>
                <a:cs typeface="BrownPro-Light"/>
              </a:rPr>
              <a:t>act in </a:t>
            </a:r>
            <a:r>
              <a:rPr sz="1000" spc="-20" dirty="0">
                <a:solidFill>
                  <a:srgbClr val="75787B"/>
                </a:solidFill>
                <a:latin typeface="BrownStd Light" pitchFamily="2" charset="77"/>
                <a:cs typeface="BrownPro-Light"/>
              </a:rPr>
              <a:t>accordance </a:t>
            </a:r>
            <a:r>
              <a:rPr sz="1000" spc="-15" dirty="0">
                <a:solidFill>
                  <a:srgbClr val="75787B"/>
                </a:solidFill>
                <a:latin typeface="BrownStd Light" pitchFamily="2" charset="77"/>
                <a:cs typeface="BrownPro-Light"/>
              </a:rPr>
              <a:t>with</a:t>
            </a:r>
            <a:r>
              <a:rPr sz="1000" spc="-200" dirty="0">
                <a:solidFill>
                  <a:srgbClr val="75787B"/>
                </a:solidFill>
                <a:latin typeface="BrownStd Light" pitchFamily="2" charset="77"/>
                <a:cs typeface="BrownPro-Light"/>
              </a:rPr>
              <a:t> </a:t>
            </a:r>
            <a:r>
              <a:rPr sz="1000" spc="-30" dirty="0">
                <a:solidFill>
                  <a:srgbClr val="75787B"/>
                </a:solidFill>
                <a:latin typeface="BrownStd Light" pitchFamily="2" charset="77"/>
                <a:cs typeface="BrownPro-Light"/>
              </a:rPr>
              <a:t>ENO’s </a:t>
            </a:r>
            <a:r>
              <a:rPr sz="1000" spc="-20" dirty="0">
                <a:solidFill>
                  <a:srgbClr val="75787B"/>
                </a:solidFill>
                <a:latin typeface="BrownStd Light" pitchFamily="2" charset="77"/>
                <a:cs typeface="BrownPro-Light"/>
              </a:rPr>
              <a:t>Code</a:t>
            </a:r>
            <a:endParaRPr sz="1000" dirty="0">
              <a:latin typeface="BrownStd Light" pitchFamily="2" charset="77"/>
              <a:cs typeface="BrownPro-Light"/>
            </a:endParaRPr>
          </a:p>
          <a:p>
            <a:pPr marL="12700" marR="7620" algn="just">
              <a:lnSpc>
                <a:spcPct val="100000"/>
              </a:lnSpc>
            </a:pPr>
            <a:r>
              <a:rPr sz="1000" spc="-15" dirty="0">
                <a:solidFill>
                  <a:srgbClr val="75787B"/>
                </a:solidFill>
                <a:latin typeface="BrownStd Light" pitchFamily="2" charset="77"/>
                <a:cs typeface="BrownPro-Light"/>
              </a:rPr>
              <a:t>of Conduct </a:t>
            </a:r>
            <a:r>
              <a:rPr sz="1000" spc="-25" dirty="0">
                <a:solidFill>
                  <a:srgbClr val="75787B"/>
                </a:solidFill>
                <a:latin typeface="BrownStd Light" pitchFamily="2" charset="77"/>
                <a:cs typeface="BrownPro-Light"/>
              </a:rPr>
              <a:t>whereby </a:t>
            </a:r>
            <a:r>
              <a:rPr sz="1000" spc="-20" dirty="0">
                <a:solidFill>
                  <a:srgbClr val="75787B"/>
                </a:solidFill>
                <a:latin typeface="BrownStd Light" pitchFamily="2" charset="77"/>
                <a:cs typeface="BrownPro-Light"/>
              </a:rPr>
              <a:t>everyone shall </a:t>
            </a:r>
            <a:r>
              <a:rPr sz="1000" spc="-5" dirty="0">
                <a:solidFill>
                  <a:srgbClr val="75787B"/>
                </a:solidFill>
                <a:latin typeface="BrownStd Light" pitchFamily="2" charset="77"/>
                <a:cs typeface="BrownPro-Light"/>
              </a:rPr>
              <a:t>be  </a:t>
            </a:r>
            <a:r>
              <a:rPr sz="1000" spc="-20" dirty="0">
                <a:solidFill>
                  <a:srgbClr val="75787B"/>
                </a:solidFill>
                <a:latin typeface="BrownStd Light" pitchFamily="2" charset="77"/>
                <a:cs typeface="BrownPro-Light"/>
              </a:rPr>
              <a:t>treated </a:t>
            </a:r>
            <a:r>
              <a:rPr sz="1000" spc="-10" dirty="0">
                <a:solidFill>
                  <a:srgbClr val="75787B"/>
                </a:solidFill>
                <a:latin typeface="BrownStd Light" pitchFamily="2" charset="77"/>
                <a:cs typeface="BrownPro-Light"/>
              </a:rPr>
              <a:t>in </a:t>
            </a:r>
            <a:r>
              <a:rPr sz="1000" dirty="0">
                <a:solidFill>
                  <a:srgbClr val="75787B"/>
                </a:solidFill>
                <a:latin typeface="BrownStd Light" pitchFamily="2" charset="77"/>
                <a:cs typeface="BrownPro-Light"/>
              </a:rPr>
              <a:t>a </a:t>
            </a:r>
            <a:r>
              <a:rPr sz="1000" spc="-25" dirty="0">
                <a:solidFill>
                  <a:srgbClr val="75787B"/>
                </a:solidFill>
                <a:latin typeface="BrownStd Light" pitchFamily="2" charset="77"/>
                <a:cs typeface="BrownPro-Light"/>
              </a:rPr>
              <a:t>professional </a:t>
            </a:r>
            <a:r>
              <a:rPr sz="1000" spc="-15" dirty="0">
                <a:solidFill>
                  <a:srgbClr val="75787B"/>
                </a:solidFill>
                <a:latin typeface="BrownStd Light" pitchFamily="2" charset="77"/>
                <a:cs typeface="BrownPro-Light"/>
              </a:rPr>
              <a:t>and </a:t>
            </a:r>
            <a:r>
              <a:rPr sz="1000" spc="-20" dirty="0">
                <a:solidFill>
                  <a:srgbClr val="75787B"/>
                </a:solidFill>
                <a:latin typeface="BrownStd Light" pitchFamily="2" charset="77"/>
                <a:cs typeface="BrownPro-Light"/>
              </a:rPr>
              <a:t>courteous  manner </a:t>
            </a:r>
            <a:r>
              <a:rPr sz="1000" spc="-15" dirty="0">
                <a:solidFill>
                  <a:srgbClr val="75787B"/>
                </a:solidFill>
                <a:latin typeface="BrownStd Light" pitchFamily="2" charset="77"/>
                <a:cs typeface="BrownPro-Light"/>
              </a:rPr>
              <a:t>with full </a:t>
            </a:r>
            <a:r>
              <a:rPr sz="1000" spc="-25" dirty="0">
                <a:solidFill>
                  <a:srgbClr val="75787B"/>
                </a:solidFill>
                <a:latin typeface="BrownStd Light" pitchFamily="2" charset="77"/>
                <a:cs typeface="BrownPro-Light"/>
              </a:rPr>
              <a:t>regard </a:t>
            </a:r>
            <a:r>
              <a:rPr sz="1000" spc="-20" dirty="0">
                <a:solidFill>
                  <a:srgbClr val="75787B"/>
                </a:solidFill>
                <a:latin typeface="BrownStd Light" pitchFamily="2" charset="77"/>
                <a:cs typeface="BrownPro-Light"/>
              </a:rPr>
              <a:t>to </a:t>
            </a:r>
            <a:r>
              <a:rPr sz="1000" spc="-15" dirty="0">
                <a:solidFill>
                  <a:srgbClr val="75787B"/>
                </a:solidFill>
                <a:latin typeface="BrownStd Light" pitchFamily="2" charset="77"/>
                <a:cs typeface="BrownPro-Light"/>
              </a:rPr>
              <a:t>the</a:t>
            </a:r>
            <a:r>
              <a:rPr sz="1000" spc="-170" dirty="0">
                <a:solidFill>
                  <a:srgbClr val="75787B"/>
                </a:solidFill>
                <a:latin typeface="BrownStd Light" pitchFamily="2" charset="77"/>
                <a:cs typeface="BrownPro-Light"/>
              </a:rPr>
              <a:t> </a:t>
            </a:r>
            <a:r>
              <a:rPr sz="1000" spc="-25" dirty="0">
                <a:solidFill>
                  <a:srgbClr val="75787B"/>
                </a:solidFill>
                <a:latin typeface="BrownStd Light" pitchFamily="2" charset="77"/>
                <a:cs typeface="BrownPro-Light"/>
              </a:rPr>
              <a:t>avoidance  </a:t>
            </a:r>
            <a:r>
              <a:rPr sz="1000" spc="-15" dirty="0">
                <a:solidFill>
                  <a:srgbClr val="75787B"/>
                </a:solidFill>
                <a:latin typeface="BrownStd Light" pitchFamily="2" charset="77"/>
                <a:cs typeface="BrownPro-Light"/>
              </a:rPr>
              <a:t>of </a:t>
            </a:r>
            <a:r>
              <a:rPr sz="1000" spc="-20" dirty="0">
                <a:solidFill>
                  <a:srgbClr val="75787B"/>
                </a:solidFill>
                <a:latin typeface="BrownStd Light" pitchFamily="2" charset="77"/>
                <a:cs typeface="BrownPro-Light"/>
              </a:rPr>
              <a:t>discrimination, consistent</a:t>
            </a:r>
            <a:r>
              <a:rPr sz="1000" spc="-18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with</a:t>
            </a:r>
            <a:endParaRPr sz="1000" dirty="0">
              <a:latin typeface="BrownStd Light" pitchFamily="2" charset="77"/>
              <a:cs typeface="BrownPro-Light"/>
            </a:endParaRPr>
          </a:p>
          <a:p>
            <a:pPr marL="12700" marR="29845" algn="just">
              <a:lnSpc>
                <a:spcPct val="100000"/>
              </a:lnSpc>
            </a:pPr>
            <a:r>
              <a:rPr sz="1000" spc="-20" dirty="0">
                <a:solidFill>
                  <a:srgbClr val="75787B"/>
                </a:solidFill>
                <a:latin typeface="BrownStd Light" pitchFamily="2" charset="77"/>
                <a:cs typeface="BrownPro-Light"/>
              </a:rPr>
              <a:t>current equal opportunities</a:t>
            </a:r>
            <a:r>
              <a:rPr sz="1000" spc="-10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employment  legislation.</a:t>
            </a:r>
            <a:endParaRPr sz="1000" dirty="0">
              <a:latin typeface="BrownStd Light" pitchFamily="2" charset="77"/>
              <a:cs typeface="BrownPro-Light"/>
            </a:endParaRPr>
          </a:p>
        </p:txBody>
      </p:sp>
      <p:sp>
        <p:nvSpPr>
          <p:cNvPr id="6" name="object 6"/>
          <p:cNvSpPr txBox="1"/>
          <p:nvPr/>
        </p:nvSpPr>
        <p:spPr>
          <a:xfrm>
            <a:off x="272672" y="2790825"/>
            <a:ext cx="961802" cy="4206093"/>
          </a:xfrm>
          <a:prstGeom prst="rect">
            <a:avLst/>
          </a:prstGeom>
        </p:spPr>
        <p:txBody>
          <a:bodyPr vert="vert270" wrap="square" lIns="0" tIns="70485" rIns="0" bIns="0" rtlCol="0">
            <a:spAutoFit/>
          </a:bodyPr>
          <a:lstStyle/>
          <a:p>
            <a:pPr marL="12700">
              <a:lnSpc>
                <a:spcPct val="100000"/>
              </a:lnSpc>
              <a:spcBef>
                <a:spcPts val="555"/>
              </a:spcBef>
            </a:pPr>
            <a:r>
              <a:rPr sz="6250" spc="-335" dirty="0">
                <a:solidFill>
                  <a:srgbClr val="FFFFFF"/>
                </a:solidFill>
                <a:latin typeface="BrownStd Light" panose="00010400010101010101" pitchFamily="2" charset="0"/>
                <a:cs typeface="BrownPro-Thin"/>
              </a:rPr>
              <a:t>Information</a:t>
            </a:r>
            <a:endParaRPr sz="6250" dirty="0">
              <a:latin typeface="BrownStd Light" panose="00010400010101010101" pitchFamily="2" charset="0"/>
              <a:cs typeface="BrownPro-Thin"/>
            </a:endParaRPr>
          </a:p>
        </p:txBody>
      </p:sp>
      <p:sp>
        <p:nvSpPr>
          <p:cNvPr id="8" name="object 5"/>
          <p:cNvSpPr/>
          <p:nvPr/>
        </p:nvSpPr>
        <p:spPr>
          <a:xfrm>
            <a:off x="540002" y="576002"/>
            <a:ext cx="644525" cy="1030605"/>
          </a:xfrm>
          <a:custGeom>
            <a:avLst/>
            <a:gdLst/>
            <a:ahLst/>
            <a:cxnLst/>
            <a:rect l="l" t="t" r="r" b="b"/>
            <a:pathLst>
              <a:path w="644525" h="1030605">
                <a:moveTo>
                  <a:pt x="272415" y="12"/>
                </a:moveTo>
                <a:lnTo>
                  <a:pt x="44792" y="12"/>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12"/>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07" y="0"/>
                </a:moveTo>
                <a:lnTo>
                  <a:pt x="343382" y="0"/>
                </a:lnTo>
                <a:lnTo>
                  <a:pt x="343382" y="320039"/>
                </a:lnTo>
                <a:lnTo>
                  <a:pt x="364807" y="320039"/>
                </a:lnTo>
                <a:lnTo>
                  <a:pt x="364807" y="33883"/>
                </a:lnTo>
                <a:lnTo>
                  <a:pt x="390121" y="33883"/>
                </a:lnTo>
                <a:lnTo>
                  <a:pt x="364807" y="0"/>
                </a:lnTo>
                <a:close/>
              </a:path>
              <a:path w="644525" h="1030605">
                <a:moveTo>
                  <a:pt x="390121" y="33883"/>
                </a:moveTo>
                <a:lnTo>
                  <a:pt x="364807" y="33883"/>
                </a:lnTo>
                <a:lnTo>
                  <a:pt x="578472" y="320039"/>
                </a:lnTo>
                <a:lnTo>
                  <a:pt x="599528" y="320039"/>
                </a:lnTo>
                <a:lnTo>
                  <a:pt x="599528" y="285559"/>
                </a:lnTo>
                <a:lnTo>
                  <a:pt x="578142" y="285559"/>
                </a:lnTo>
                <a:lnTo>
                  <a:pt x="390121" y="33883"/>
                </a:lnTo>
                <a:close/>
              </a:path>
              <a:path w="644525" h="1030605">
                <a:moveTo>
                  <a:pt x="599528" y="0"/>
                </a:moveTo>
                <a:lnTo>
                  <a:pt x="578142" y="0"/>
                </a:lnTo>
                <a:lnTo>
                  <a:pt x="578142" y="285559"/>
                </a:lnTo>
                <a:lnTo>
                  <a:pt x="599528" y="285559"/>
                </a:lnTo>
                <a:lnTo>
                  <a:pt x="599528" y="0"/>
                </a:lnTo>
                <a:close/>
              </a:path>
            </a:pathLst>
          </a:custGeom>
          <a:solidFill>
            <a:srgbClr val="FFFFFF"/>
          </a:solidFill>
        </p:spPr>
        <p:txBody>
          <a:bodyPr wrap="square" lIns="0" tIns="0" rIns="0" bIns="0" rtlCol="0"/>
          <a:lstStyle/>
          <a:p>
            <a:endParaRPr dirty="0">
              <a:latin typeface="BrownStd Light" pitchFamily="2" charset="77"/>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0002" y="576004"/>
            <a:ext cx="644525" cy="1030605"/>
          </a:xfrm>
          <a:custGeom>
            <a:avLst/>
            <a:gdLst/>
            <a:ahLst/>
            <a:cxnLst/>
            <a:rect l="l" t="t" r="r" b="b"/>
            <a:pathLst>
              <a:path w="644525" h="1030605">
                <a:moveTo>
                  <a:pt x="364820" y="0"/>
                </a:moveTo>
                <a:lnTo>
                  <a:pt x="343382" y="0"/>
                </a:lnTo>
                <a:lnTo>
                  <a:pt x="343382" y="320040"/>
                </a:lnTo>
                <a:lnTo>
                  <a:pt x="364820" y="320040"/>
                </a:lnTo>
                <a:lnTo>
                  <a:pt x="364820" y="33870"/>
                </a:lnTo>
                <a:lnTo>
                  <a:pt x="390124" y="33870"/>
                </a:lnTo>
                <a:lnTo>
                  <a:pt x="364820" y="0"/>
                </a:lnTo>
                <a:close/>
              </a:path>
              <a:path w="644525" h="1030605">
                <a:moveTo>
                  <a:pt x="390124" y="33870"/>
                </a:moveTo>
                <a:lnTo>
                  <a:pt x="364820" y="33870"/>
                </a:lnTo>
                <a:lnTo>
                  <a:pt x="578485" y="320040"/>
                </a:lnTo>
                <a:lnTo>
                  <a:pt x="599528" y="320040"/>
                </a:lnTo>
                <a:lnTo>
                  <a:pt x="599528" y="285559"/>
                </a:lnTo>
                <a:lnTo>
                  <a:pt x="578154" y="285559"/>
                </a:lnTo>
                <a:lnTo>
                  <a:pt x="390124" y="33870"/>
                </a:lnTo>
                <a:close/>
              </a:path>
              <a:path w="644525" h="1030605">
                <a:moveTo>
                  <a:pt x="599528" y="0"/>
                </a:moveTo>
                <a:lnTo>
                  <a:pt x="578154" y="0"/>
                </a:lnTo>
                <a:lnTo>
                  <a:pt x="578154" y="285559"/>
                </a:lnTo>
                <a:lnTo>
                  <a:pt x="599528" y="285559"/>
                </a:lnTo>
                <a:lnTo>
                  <a:pt x="599528" y="0"/>
                </a:lnTo>
                <a:close/>
              </a:path>
              <a:path w="644525" h="1030605">
                <a:moveTo>
                  <a:pt x="322160" y="386181"/>
                </a:moveTo>
                <a:lnTo>
                  <a:pt x="274553" y="389674"/>
                </a:lnTo>
                <a:lnTo>
                  <a:pt x="229115" y="399822"/>
                </a:lnTo>
                <a:lnTo>
                  <a:pt x="186344" y="416125"/>
                </a:lnTo>
                <a:lnTo>
                  <a:pt x="146739" y="438086"/>
                </a:lnTo>
                <a:lnTo>
                  <a:pt x="110798" y="465206"/>
                </a:lnTo>
                <a:lnTo>
                  <a:pt x="79019" y="496987"/>
                </a:lnTo>
                <a:lnTo>
                  <a:pt x="51901" y="532930"/>
                </a:lnTo>
                <a:lnTo>
                  <a:pt x="29942" y="572536"/>
                </a:lnTo>
                <a:lnTo>
                  <a:pt x="13639" y="615308"/>
                </a:lnTo>
                <a:lnTo>
                  <a:pt x="3492" y="660747"/>
                </a:lnTo>
                <a:lnTo>
                  <a:pt x="0" y="708355"/>
                </a:lnTo>
                <a:lnTo>
                  <a:pt x="3492" y="755962"/>
                </a:lnTo>
                <a:lnTo>
                  <a:pt x="13639" y="801401"/>
                </a:lnTo>
                <a:lnTo>
                  <a:pt x="29942" y="844173"/>
                </a:lnTo>
                <a:lnTo>
                  <a:pt x="51901" y="883780"/>
                </a:lnTo>
                <a:lnTo>
                  <a:pt x="79019" y="919722"/>
                </a:lnTo>
                <a:lnTo>
                  <a:pt x="110798" y="951503"/>
                </a:lnTo>
                <a:lnTo>
                  <a:pt x="146739" y="978623"/>
                </a:lnTo>
                <a:lnTo>
                  <a:pt x="186344" y="1000584"/>
                </a:lnTo>
                <a:lnTo>
                  <a:pt x="229115" y="1016887"/>
                </a:lnTo>
                <a:lnTo>
                  <a:pt x="274553" y="1027035"/>
                </a:lnTo>
                <a:lnTo>
                  <a:pt x="322160" y="1030528"/>
                </a:lnTo>
                <a:lnTo>
                  <a:pt x="369771" y="1027035"/>
                </a:lnTo>
                <a:lnTo>
                  <a:pt x="415211" y="1016887"/>
                </a:lnTo>
                <a:lnTo>
                  <a:pt x="435400" y="1009192"/>
                </a:lnTo>
                <a:lnTo>
                  <a:pt x="322160" y="1009192"/>
                </a:lnTo>
                <a:lnTo>
                  <a:pt x="273365" y="1005255"/>
                </a:lnTo>
                <a:lnTo>
                  <a:pt x="227075" y="993855"/>
                </a:lnTo>
                <a:lnTo>
                  <a:pt x="183911" y="975612"/>
                </a:lnTo>
                <a:lnTo>
                  <a:pt x="144492" y="951146"/>
                </a:lnTo>
                <a:lnTo>
                  <a:pt x="109439" y="921077"/>
                </a:lnTo>
                <a:lnTo>
                  <a:pt x="79369" y="886023"/>
                </a:lnTo>
                <a:lnTo>
                  <a:pt x="54903" y="846604"/>
                </a:lnTo>
                <a:lnTo>
                  <a:pt x="36660" y="803440"/>
                </a:lnTo>
                <a:lnTo>
                  <a:pt x="25260" y="757151"/>
                </a:lnTo>
                <a:lnTo>
                  <a:pt x="21323" y="708355"/>
                </a:lnTo>
                <a:lnTo>
                  <a:pt x="25260" y="659556"/>
                </a:lnTo>
                <a:lnTo>
                  <a:pt x="36660" y="613264"/>
                </a:lnTo>
                <a:lnTo>
                  <a:pt x="54903" y="570100"/>
                </a:lnTo>
                <a:lnTo>
                  <a:pt x="79369" y="530681"/>
                </a:lnTo>
                <a:lnTo>
                  <a:pt x="109439" y="495628"/>
                </a:lnTo>
                <a:lnTo>
                  <a:pt x="144492" y="465560"/>
                </a:lnTo>
                <a:lnTo>
                  <a:pt x="183911" y="441095"/>
                </a:lnTo>
                <a:lnTo>
                  <a:pt x="227075" y="422853"/>
                </a:lnTo>
                <a:lnTo>
                  <a:pt x="273365" y="411454"/>
                </a:lnTo>
                <a:lnTo>
                  <a:pt x="322160" y="407517"/>
                </a:lnTo>
                <a:lnTo>
                  <a:pt x="435400" y="407517"/>
                </a:lnTo>
                <a:lnTo>
                  <a:pt x="415211" y="399822"/>
                </a:lnTo>
                <a:lnTo>
                  <a:pt x="369771" y="389674"/>
                </a:lnTo>
                <a:lnTo>
                  <a:pt x="322160" y="386181"/>
                </a:lnTo>
                <a:close/>
              </a:path>
              <a:path w="644525" h="1030605">
                <a:moveTo>
                  <a:pt x="435400" y="407517"/>
                </a:moveTo>
                <a:lnTo>
                  <a:pt x="322160" y="407517"/>
                </a:lnTo>
                <a:lnTo>
                  <a:pt x="370959" y="411454"/>
                </a:lnTo>
                <a:lnTo>
                  <a:pt x="417251" y="422853"/>
                </a:lnTo>
                <a:lnTo>
                  <a:pt x="460415" y="441095"/>
                </a:lnTo>
                <a:lnTo>
                  <a:pt x="499834" y="465560"/>
                </a:lnTo>
                <a:lnTo>
                  <a:pt x="534887" y="495628"/>
                </a:lnTo>
                <a:lnTo>
                  <a:pt x="564956" y="530681"/>
                </a:lnTo>
                <a:lnTo>
                  <a:pt x="589420" y="570100"/>
                </a:lnTo>
                <a:lnTo>
                  <a:pt x="607662" y="613264"/>
                </a:lnTo>
                <a:lnTo>
                  <a:pt x="619061" y="659556"/>
                </a:lnTo>
                <a:lnTo>
                  <a:pt x="622998" y="708355"/>
                </a:lnTo>
                <a:lnTo>
                  <a:pt x="619061" y="757151"/>
                </a:lnTo>
                <a:lnTo>
                  <a:pt x="607662" y="803440"/>
                </a:lnTo>
                <a:lnTo>
                  <a:pt x="589420" y="846604"/>
                </a:lnTo>
                <a:lnTo>
                  <a:pt x="564956" y="886023"/>
                </a:lnTo>
                <a:lnTo>
                  <a:pt x="534887" y="921077"/>
                </a:lnTo>
                <a:lnTo>
                  <a:pt x="499834" y="951146"/>
                </a:lnTo>
                <a:lnTo>
                  <a:pt x="460415" y="975612"/>
                </a:lnTo>
                <a:lnTo>
                  <a:pt x="417251" y="993855"/>
                </a:lnTo>
                <a:lnTo>
                  <a:pt x="370959" y="1005255"/>
                </a:lnTo>
                <a:lnTo>
                  <a:pt x="322160" y="1009192"/>
                </a:lnTo>
                <a:lnTo>
                  <a:pt x="435400" y="1009192"/>
                </a:lnTo>
                <a:lnTo>
                  <a:pt x="497591" y="978623"/>
                </a:lnTo>
                <a:lnTo>
                  <a:pt x="533533" y="951503"/>
                </a:lnTo>
                <a:lnTo>
                  <a:pt x="565313" y="919722"/>
                </a:lnTo>
                <a:lnTo>
                  <a:pt x="592432" y="883780"/>
                </a:lnTo>
                <a:lnTo>
                  <a:pt x="614392" y="844173"/>
                </a:lnTo>
                <a:lnTo>
                  <a:pt x="630694" y="801401"/>
                </a:lnTo>
                <a:lnTo>
                  <a:pt x="640841" y="755962"/>
                </a:lnTo>
                <a:lnTo>
                  <a:pt x="644334" y="708355"/>
                </a:lnTo>
                <a:lnTo>
                  <a:pt x="640841" y="660747"/>
                </a:lnTo>
                <a:lnTo>
                  <a:pt x="630694" y="615308"/>
                </a:lnTo>
                <a:lnTo>
                  <a:pt x="614392" y="572536"/>
                </a:lnTo>
                <a:lnTo>
                  <a:pt x="592432" y="532930"/>
                </a:lnTo>
                <a:lnTo>
                  <a:pt x="565313" y="496987"/>
                </a:lnTo>
                <a:lnTo>
                  <a:pt x="533533" y="465206"/>
                </a:lnTo>
                <a:lnTo>
                  <a:pt x="497591" y="438086"/>
                </a:lnTo>
                <a:lnTo>
                  <a:pt x="457984" y="416125"/>
                </a:lnTo>
                <a:lnTo>
                  <a:pt x="435400" y="407517"/>
                </a:lnTo>
                <a:close/>
              </a:path>
              <a:path w="644525" h="1030605">
                <a:moveTo>
                  <a:pt x="272415" y="0"/>
                </a:moveTo>
                <a:lnTo>
                  <a:pt x="44792" y="0"/>
                </a:lnTo>
                <a:lnTo>
                  <a:pt x="44792" y="320040"/>
                </a:lnTo>
                <a:lnTo>
                  <a:pt x="279488" y="320040"/>
                </a:lnTo>
                <a:lnTo>
                  <a:pt x="279488" y="298704"/>
                </a:lnTo>
                <a:lnTo>
                  <a:pt x="67297" y="298704"/>
                </a:lnTo>
                <a:lnTo>
                  <a:pt x="67297" y="160020"/>
                </a:lnTo>
                <a:lnTo>
                  <a:pt x="258152" y="160020"/>
                </a:lnTo>
                <a:lnTo>
                  <a:pt x="258152" y="138569"/>
                </a:lnTo>
                <a:lnTo>
                  <a:pt x="67297" y="138569"/>
                </a:lnTo>
                <a:lnTo>
                  <a:pt x="67297" y="21336"/>
                </a:lnTo>
                <a:lnTo>
                  <a:pt x="272415" y="21336"/>
                </a:lnTo>
                <a:lnTo>
                  <a:pt x="272415" y="0"/>
                </a:lnTo>
                <a:close/>
              </a:path>
            </a:pathLst>
          </a:custGeom>
          <a:solidFill>
            <a:srgbClr val="000000"/>
          </a:solidFill>
        </p:spPr>
        <p:txBody>
          <a:bodyPr wrap="square" lIns="0" tIns="0" rIns="0" bIns="0" rtlCol="0"/>
          <a:lstStyle/>
          <a:p>
            <a:endParaRPr dirty="0">
              <a:latin typeface="BrownStd Light" pitchFamily="2" charset="77"/>
            </a:endParaRPr>
          </a:p>
        </p:txBody>
      </p:sp>
      <p:sp>
        <p:nvSpPr>
          <p:cNvPr id="3" name="object 3"/>
          <p:cNvSpPr/>
          <p:nvPr/>
        </p:nvSpPr>
        <p:spPr>
          <a:xfrm>
            <a:off x="0" y="12"/>
            <a:ext cx="10692003" cy="7559992"/>
          </a:xfrm>
          <a:prstGeom prst="rect">
            <a:avLst/>
          </a:prstGeom>
          <a:blipFill>
            <a:blip r:embed="rId2" cstate="print"/>
            <a:stretch>
              <a:fillRect/>
            </a:stretch>
          </a:blipFill>
        </p:spPr>
        <p:txBody>
          <a:bodyPr wrap="square" lIns="0" tIns="0" rIns="0" bIns="0" rtlCol="0"/>
          <a:lstStyle/>
          <a:p>
            <a:endParaRPr dirty="0">
              <a:latin typeface="BrownStd Light" pitchFamily="2" charset="77"/>
            </a:endParaRPr>
          </a:p>
        </p:txBody>
      </p:sp>
      <p:sp>
        <p:nvSpPr>
          <p:cNvPr id="4" name="object 4"/>
          <p:cNvSpPr txBox="1"/>
          <p:nvPr/>
        </p:nvSpPr>
        <p:spPr>
          <a:xfrm>
            <a:off x="563299" y="6718210"/>
            <a:ext cx="4250001" cy="259045"/>
          </a:xfrm>
          <a:prstGeom prst="rect">
            <a:avLst/>
          </a:prstGeom>
        </p:spPr>
        <p:txBody>
          <a:bodyPr vert="horz" wrap="square" lIns="0" tIns="12700" rIns="0" bIns="0" rtlCol="0">
            <a:spAutoFit/>
          </a:bodyPr>
          <a:lstStyle/>
          <a:p>
            <a:pPr marL="12700" marR="5080">
              <a:lnSpc>
                <a:spcPct val="100000"/>
              </a:lnSpc>
              <a:spcBef>
                <a:spcPts val="100"/>
              </a:spcBef>
            </a:pPr>
            <a:r>
              <a:rPr sz="800" b="1" dirty="0">
                <a:solidFill>
                  <a:srgbClr val="FFFFFF"/>
                </a:solidFill>
                <a:latin typeface="BrownStd Light" pitchFamily="2" charset="77"/>
                <a:cs typeface="BrownPro"/>
              </a:rPr>
              <a:t>English National </a:t>
            </a:r>
            <a:r>
              <a:rPr sz="800" b="1" spc="-5" dirty="0">
                <a:solidFill>
                  <a:srgbClr val="FFFFFF"/>
                </a:solidFill>
                <a:latin typeface="BrownStd Light" pitchFamily="2" charset="77"/>
                <a:cs typeface="BrownPro"/>
              </a:rPr>
              <a:t>Opera </a:t>
            </a:r>
            <a:r>
              <a:rPr sz="800" b="1" dirty="0">
                <a:solidFill>
                  <a:srgbClr val="FFFFFF"/>
                </a:solidFill>
                <a:latin typeface="BrownStd Light" pitchFamily="2" charset="77"/>
                <a:cs typeface="BrownPro"/>
              </a:rPr>
              <a:t>is a </a:t>
            </a:r>
            <a:r>
              <a:rPr sz="800" b="1" spc="-5" dirty="0">
                <a:solidFill>
                  <a:srgbClr val="FFFFFF"/>
                </a:solidFill>
                <a:latin typeface="BrownStd Light" pitchFamily="2" charset="77"/>
                <a:cs typeface="BrownPro"/>
              </a:rPr>
              <a:t>charitable company limited by guarantee incorporated </a:t>
            </a:r>
            <a:r>
              <a:rPr sz="800" b="1" dirty="0">
                <a:solidFill>
                  <a:srgbClr val="FFFFFF"/>
                </a:solidFill>
                <a:latin typeface="BrownStd Light" pitchFamily="2" charset="77"/>
                <a:cs typeface="BrownPro"/>
              </a:rPr>
              <a:t>in  England and </a:t>
            </a:r>
            <a:r>
              <a:rPr sz="800" b="1" spc="-10" dirty="0">
                <a:solidFill>
                  <a:srgbClr val="FFFFFF"/>
                </a:solidFill>
                <a:latin typeface="BrownStd Light" pitchFamily="2" charset="77"/>
                <a:cs typeface="BrownPro"/>
              </a:rPr>
              <a:t>Wales </a:t>
            </a:r>
            <a:r>
              <a:rPr sz="800" b="1" spc="-5" dirty="0">
                <a:solidFill>
                  <a:srgbClr val="FFFFFF"/>
                </a:solidFill>
                <a:latin typeface="BrownStd Light" pitchFamily="2" charset="77"/>
                <a:cs typeface="BrownPro"/>
              </a:rPr>
              <a:t>(Company </a:t>
            </a:r>
            <a:r>
              <a:rPr sz="800" b="1" dirty="0">
                <a:solidFill>
                  <a:srgbClr val="FFFFFF"/>
                </a:solidFill>
                <a:latin typeface="BrownStd Light" pitchFamily="2" charset="77"/>
                <a:cs typeface="BrownPro"/>
              </a:rPr>
              <a:t>number </a:t>
            </a:r>
            <a:r>
              <a:rPr sz="800" b="1" spc="-5" dirty="0">
                <a:solidFill>
                  <a:srgbClr val="FFFFFF"/>
                </a:solidFill>
                <a:latin typeface="BrownStd Light" pitchFamily="2" charset="77"/>
                <a:cs typeface="BrownPro"/>
              </a:rPr>
              <a:t>00426792). </a:t>
            </a:r>
            <a:r>
              <a:rPr sz="800" b="1" dirty="0">
                <a:solidFill>
                  <a:srgbClr val="FFFFFF"/>
                </a:solidFill>
                <a:latin typeface="BrownStd Light" pitchFamily="2" charset="77"/>
                <a:cs typeface="BrownPro"/>
              </a:rPr>
              <a:t>Charity </a:t>
            </a:r>
            <a:r>
              <a:rPr sz="800" b="1" spc="-10" dirty="0">
                <a:solidFill>
                  <a:srgbClr val="FFFFFF"/>
                </a:solidFill>
                <a:latin typeface="BrownStd Light" pitchFamily="2" charset="77"/>
                <a:cs typeface="BrownPro"/>
              </a:rPr>
              <a:t>Registered </a:t>
            </a:r>
            <a:r>
              <a:rPr sz="800" b="1" dirty="0">
                <a:solidFill>
                  <a:srgbClr val="FFFFFF"/>
                </a:solidFill>
                <a:latin typeface="BrownStd Light" pitchFamily="2" charset="77"/>
                <a:cs typeface="BrownPro"/>
              </a:rPr>
              <a:t>Number</a:t>
            </a:r>
            <a:r>
              <a:rPr sz="800" b="1" spc="-65" dirty="0">
                <a:solidFill>
                  <a:srgbClr val="FFFFFF"/>
                </a:solidFill>
                <a:latin typeface="BrownStd Light" pitchFamily="2" charset="77"/>
                <a:cs typeface="BrownPro"/>
              </a:rPr>
              <a:t> </a:t>
            </a:r>
            <a:r>
              <a:rPr sz="800" b="1" spc="-10" dirty="0">
                <a:solidFill>
                  <a:srgbClr val="FFFFFF"/>
                </a:solidFill>
                <a:latin typeface="BrownStd Light" pitchFamily="2" charset="77"/>
                <a:cs typeface="BrownPro"/>
              </a:rPr>
              <a:t>257210</a:t>
            </a:r>
            <a:endParaRPr sz="800" b="1" dirty="0">
              <a:latin typeface="BrownStd Light" pitchFamily="2" charset="77"/>
              <a:cs typeface="BrownPro"/>
            </a:endParaRPr>
          </a:p>
        </p:txBody>
      </p: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13700" y="6296025"/>
            <a:ext cx="2316429" cy="734280"/>
          </a:xfrm>
          <a:prstGeom prst="rect">
            <a:avLst/>
          </a:prstGeom>
        </p:spPr>
      </p:pic>
      <p:sp>
        <p:nvSpPr>
          <p:cNvPr id="26" name="object 5"/>
          <p:cNvSpPr/>
          <p:nvPr/>
        </p:nvSpPr>
        <p:spPr>
          <a:xfrm>
            <a:off x="540002" y="576002"/>
            <a:ext cx="644525" cy="1030605"/>
          </a:xfrm>
          <a:custGeom>
            <a:avLst/>
            <a:gdLst/>
            <a:ahLst/>
            <a:cxnLst/>
            <a:rect l="l" t="t" r="r" b="b"/>
            <a:pathLst>
              <a:path w="644525" h="1030605">
                <a:moveTo>
                  <a:pt x="272415" y="12"/>
                </a:moveTo>
                <a:lnTo>
                  <a:pt x="44792" y="12"/>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12"/>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07" y="0"/>
                </a:moveTo>
                <a:lnTo>
                  <a:pt x="343382" y="0"/>
                </a:lnTo>
                <a:lnTo>
                  <a:pt x="343382" y="320039"/>
                </a:lnTo>
                <a:lnTo>
                  <a:pt x="364807" y="320039"/>
                </a:lnTo>
                <a:lnTo>
                  <a:pt x="364807" y="33883"/>
                </a:lnTo>
                <a:lnTo>
                  <a:pt x="390121" y="33883"/>
                </a:lnTo>
                <a:lnTo>
                  <a:pt x="364807" y="0"/>
                </a:lnTo>
                <a:close/>
              </a:path>
              <a:path w="644525" h="1030605">
                <a:moveTo>
                  <a:pt x="390121" y="33883"/>
                </a:moveTo>
                <a:lnTo>
                  <a:pt x="364807" y="33883"/>
                </a:lnTo>
                <a:lnTo>
                  <a:pt x="578472" y="320039"/>
                </a:lnTo>
                <a:lnTo>
                  <a:pt x="599528" y="320039"/>
                </a:lnTo>
                <a:lnTo>
                  <a:pt x="599528" y="285559"/>
                </a:lnTo>
                <a:lnTo>
                  <a:pt x="578142" y="285559"/>
                </a:lnTo>
                <a:lnTo>
                  <a:pt x="390121" y="33883"/>
                </a:lnTo>
                <a:close/>
              </a:path>
              <a:path w="644525" h="1030605">
                <a:moveTo>
                  <a:pt x="599528" y="0"/>
                </a:moveTo>
                <a:lnTo>
                  <a:pt x="578142" y="0"/>
                </a:lnTo>
                <a:lnTo>
                  <a:pt x="578142" y="285559"/>
                </a:lnTo>
                <a:lnTo>
                  <a:pt x="599528" y="285559"/>
                </a:lnTo>
                <a:lnTo>
                  <a:pt x="599528" y="0"/>
                </a:lnTo>
                <a:close/>
              </a:path>
            </a:pathLst>
          </a:custGeom>
          <a:solidFill>
            <a:srgbClr val="FFFFFF"/>
          </a:solidFill>
        </p:spPr>
        <p:txBody>
          <a:bodyPr wrap="square" lIns="0" tIns="0" rIns="0" bIns="0" rtlCol="0"/>
          <a:lstStyle/>
          <a:p>
            <a:endParaRPr dirty="0">
              <a:latin typeface="BrownStd Light" pitchFamily="2" charset="77"/>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2272</Words>
  <Application>Microsoft Office PowerPoint</Application>
  <PresentationFormat>Custom</PresentationFormat>
  <Paragraphs>180</Paragraphs>
  <Slides>10</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Arial</vt:lpstr>
      <vt:lpstr>BrownPro-Light</vt:lpstr>
      <vt:lpstr>BrownStd</vt:lpstr>
      <vt:lpstr>BrownStd Light</vt:lpstr>
      <vt:lpstr>Calibri</vt:lpstr>
      <vt:lpstr>Courier New</vt:lpstr>
      <vt:lpstr>Gill Sans MT</vt:lpstr>
      <vt:lpstr>Office Theme</vt:lpstr>
      <vt:lpstr>1_Office Theme</vt:lpstr>
      <vt:lpstr>PowerPoint Presentation</vt:lpstr>
      <vt:lpstr>Your journey starts 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Lucy Bounds</dc:creator>
  <cp:lastModifiedBy>Delicia Mensah</cp:lastModifiedBy>
  <cp:revision>60</cp:revision>
  <cp:lastPrinted>2018-11-29T13:08:55Z</cp:lastPrinted>
  <dcterms:created xsi:type="dcterms:W3CDTF">2018-11-28T09:48:59Z</dcterms:created>
  <dcterms:modified xsi:type="dcterms:W3CDTF">2026-10-12T15:03:22Z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2018-11-26T00:00:00Z</vt:filetime>
  </property>
  <property fmtid="{D5CDD505-2E9C-101B-9397-08002B2CF9AE}" pid="3" name="Creator">
    <vt:lpwstr>Adobe InDesign CC 13.1 (Macintosh)</vt:lpwstr>
  </property>
  <property fmtid="{D5CDD505-2E9C-101B-9397-08002B2CF9AE}" pid="4" name="LastSaved">
    <vt:filetime>2018-11-28T00:00:00Z</vt:filetime>
  </property>
</Properties>
</file>